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256" r:id="rId2"/>
    <p:sldId id="286" r:id="rId3"/>
    <p:sldId id="287" r:id="rId4"/>
    <p:sldId id="263" r:id="rId5"/>
    <p:sldId id="279" r:id="rId6"/>
    <p:sldId id="267" r:id="rId7"/>
    <p:sldId id="277" r:id="rId8"/>
    <p:sldId id="278" r:id="rId9"/>
    <p:sldId id="321" r:id="rId10"/>
    <p:sldId id="281" r:id="rId11"/>
    <p:sldId id="282" r:id="rId12"/>
    <p:sldId id="270" r:id="rId13"/>
    <p:sldId id="322" r:id="rId14"/>
    <p:sldId id="268" r:id="rId15"/>
    <p:sldId id="271" r:id="rId16"/>
    <p:sldId id="284" r:id="rId17"/>
    <p:sldId id="272" r:id="rId18"/>
    <p:sldId id="280" r:id="rId19"/>
    <p:sldId id="285" r:id="rId20"/>
    <p:sldId id="273" r:id="rId21"/>
    <p:sldId id="288" r:id="rId22"/>
    <p:sldId id="261" r:id="rId23"/>
    <p:sldId id="289" r:id="rId24"/>
    <p:sldId id="290" r:id="rId25"/>
    <p:sldId id="313" r:id="rId26"/>
    <p:sldId id="314" r:id="rId27"/>
    <p:sldId id="292" r:id="rId28"/>
    <p:sldId id="260" r:id="rId29"/>
    <p:sldId id="291" r:id="rId30"/>
    <p:sldId id="274" r:id="rId31"/>
    <p:sldId id="293" r:id="rId32"/>
    <p:sldId id="294" r:id="rId33"/>
    <p:sldId id="315" r:id="rId34"/>
    <p:sldId id="275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302" r:id="rId43"/>
    <p:sldId id="303" r:id="rId44"/>
    <p:sldId id="304" r:id="rId45"/>
    <p:sldId id="305" r:id="rId46"/>
    <p:sldId id="306" r:id="rId47"/>
    <p:sldId id="307" r:id="rId48"/>
    <p:sldId id="318" r:id="rId49"/>
    <p:sldId id="308" r:id="rId50"/>
    <p:sldId id="316" r:id="rId51"/>
    <p:sldId id="309" r:id="rId52"/>
    <p:sldId id="319" r:id="rId53"/>
    <p:sldId id="310" r:id="rId54"/>
    <p:sldId id="311" r:id="rId55"/>
    <p:sldId id="312" r:id="rId56"/>
    <p:sldId id="320" r:id="rId5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B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76" autoAdjust="0"/>
    <p:restoredTop sz="94660"/>
  </p:normalViewPr>
  <p:slideViewPr>
    <p:cSldViewPr>
      <p:cViewPr varScale="1">
        <p:scale>
          <a:sx n="61" d="100"/>
          <a:sy n="61" d="100"/>
        </p:scale>
        <p:origin x="990" y="2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61513E-4E53-4481-A73B-3CEFD6EFC1D3}" type="datetimeFigureOut">
              <a:rPr lang="it-IT" smtClean="0"/>
              <a:pPr/>
              <a:t>26/05/2023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5FCF5C-19F0-46EC-A2DC-133720DBC729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1414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6A661-F560-4B73-91FC-0EF218A4ACC4}" type="datetimeFigureOut">
              <a:rPr lang="it-IT" smtClean="0"/>
              <a:pPr/>
              <a:t>26/05/2023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81521-0DD0-4180-8D51-A18866E2F77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9156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6A661-F560-4B73-91FC-0EF218A4ACC4}" type="datetimeFigureOut">
              <a:rPr lang="it-IT" smtClean="0"/>
              <a:pPr/>
              <a:t>26/05/2023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81521-0DD0-4180-8D51-A18866E2F77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8002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6A661-F560-4B73-91FC-0EF218A4ACC4}" type="datetimeFigureOut">
              <a:rPr lang="it-IT" smtClean="0"/>
              <a:pPr/>
              <a:t>26/05/2023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81521-0DD0-4180-8D51-A18866E2F77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5366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6A661-F560-4B73-91FC-0EF218A4ACC4}" type="datetimeFigureOut">
              <a:rPr lang="it-IT" smtClean="0"/>
              <a:pPr/>
              <a:t>26/05/2023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81521-0DD0-4180-8D51-A18866E2F77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4909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6A661-F560-4B73-91FC-0EF218A4ACC4}" type="datetimeFigureOut">
              <a:rPr lang="it-IT" smtClean="0"/>
              <a:pPr/>
              <a:t>26/05/2023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81521-0DD0-4180-8D51-A18866E2F77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0617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6A661-F560-4B73-91FC-0EF218A4ACC4}" type="datetimeFigureOut">
              <a:rPr lang="it-IT" smtClean="0"/>
              <a:pPr/>
              <a:t>26/05/2023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81521-0DD0-4180-8D51-A18866E2F77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6759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6A661-F560-4B73-91FC-0EF218A4ACC4}" type="datetimeFigureOut">
              <a:rPr lang="it-IT" smtClean="0"/>
              <a:pPr/>
              <a:t>26/05/2023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81521-0DD0-4180-8D51-A18866E2F77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8791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6A661-F560-4B73-91FC-0EF218A4ACC4}" type="datetimeFigureOut">
              <a:rPr lang="it-IT" smtClean="0"/>
              <a:pPr/>
              <a:t>26/05/2023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81521-0DD0-4180-8D51-A18866E2F77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1626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6A661-F560-4B73-91FC-0EF218A4ACC4}" type="datetimeFigureOut">
              <a:rPr lang="it-IT" smtClean="0"/>
              <a:pPr/>
              <a:t>26/05/2023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81521-0DD0-4180-8D51-A18866E2F77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3376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6A661-F560-4B73-91FC-0EF218A4ACC4}" type="datetimeFigureOut">
              <a:rPr lang="it-IT" smtClean="0"/>
              <a:pPr/>
              <a:t>26/05/2023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81521-0DD0-4180-8D51-A18866E2F77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2198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6A661-F560-4B73-91FC-0EF218A4ACC4}" type="datetimeFigureOut">
              <a:rPr lang="it-IT" smtClean="0"/>
              <a:pPr/>
              <a:t>26/05/2023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81521-0DD0-4180-8D51-A18866E2F77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9030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96A661-F560-4B73-91FC-0EF218A4ACC4}" type="datetimeFigureOut">
              <a:rPr lang="it-IT" smtClean="0"/>
              <a:pPr/>
              <a:t>26/05/2023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681521-0DD0-4180-8D51-A18866E2F77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5821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2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5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3.jpeg"/><Relationship Id="rId7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La vita nel Parco Nazionale Gran Paradiso"/>
          <p:cNvPicPr>
            <a:picLocks noChangeAspect="1" noChangeArrowheads="1"/>
          </p:cNvPicPr>
          <p:nvPr/>
        </p:nvPicPr>
        <p:blipFill>
          <a:blip r:embed="rId2" cstate="print"/>
          <a:srcRect l="11790" b="793"/>
          <a:stretch>
            <a:fillRect/>
          </a:stretch>
        </p:blipFill>
        <p:spPr bwMode="auto">
          <a:xfrm>
            <a:off x="0" y="-1"/>
            <a:ext cx="9146604" cy="6858001"/>
          </a:xfrm>
          <a:prstGeom prst="rect">
            <a:avLst/>
          </a:prstGeom>
          <a:noFill/>
        </p:spPr>
      </p:pic>
      <p:sp>
        <p:nvSpPr>
          <p:cNvPr id="3" name="AutoShape 4" descr="Ordine dei Geologi del Piemonte | Turi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grpSp>
        <p:nvGrpSpPr>
          <p:cNvPr id="13" name="Gruppo 12"/>
          <p:cNvGrpSpPr/>
          <p:nvPr/>
        </p:nvGrpSpPr>
        <p:grpSpPr>
          <a:xfrm>
            <a:off x="0" y="0"/>
            <a:ext cx="9144000" cy="1006128"/>
            <a:chOff x="0" y="0"/>
            <a:chExt cx="9144000" cy="1006128"/>
          </a:xfrm>
        </p:grpSpPr>
        <p:sp>
          <p:nvSpPr>
            <p:cNvPr id="2" name="Rettangolo 1"/>
            <p:cNvSpPr/>
            <p:nvPr/>
          </p:nvSpPr>
          <p:spPr>
            <a:xfrm>
              <a:off x="0" y="0"/>
              <a:ext cx="9144000" cy="10002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Torino, 12 maggio 2023</a:t>
              </a:r>
              <a:endParaRPr lang="it-IT" sz="900" b="1" dirty="0">
                <a:solidFill>
                  <a:schemeClr val="bg1"/>
                </a:solidFill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Aula Vallauri - INRIM - C.so Massimo D'Azeglio 42</a:t>
              </a: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 Convegno Nazionale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Geologia Ambientale in 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Piemonte e Valle d’Aosta </a:t>
              </a:r>
              <a:endParaRPr lang="it-IT" sz="1600" dirty="0">
                <a:solidFill>
                  <a:schemeClr val="bg1"/>
                </a:solidFill>
              </a:endParaRPr>
            </a:p>
          </p:txBody>
        </p:sp>
        <p:pic>
          <p:nvPicPr>
            <p:cNvPr id="5" name="Immagine 4" descr="Logo_DST_UNITO_Col_Carta_Intestata.ti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712" y="82724"/>
              <a:ext cx="836712" cy="8367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6" name="Picture 2" descr="SIGEA APS - GEOSMARTCAMPUS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1966" y="142032"/>
              <a:ext cx="1080120" cy="705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GEOTERMIA A BASSA ENTALPIA E GEOSCAMBIO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4352" y="25400"/>
              <a:ext cx="976368" cy="980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Geologivda.it - Ordine dei Geologi della Valle d'Aosta - Albo iscritti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7886" y="95424"/>
              <a:ext cx="3239344" cy="723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Rettangolo 9"/>
          <p:cNvSpPr/>
          <p:nvPr/>
        </p:nvSpPr>
        <p:spPr>
          <a:xfrm>
            <a:off x="0" y="5157192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2075" algn="ctr"/>
            <a:r>
              <a:rPr lang="it-IT" sz="4400" b="1" dirty="0">
                <a:solidFill>
                  <a:schemeClr val="bg1"/>
                </a:solidFill>
              </a:rPr>
              <a:t>Idrologia e rischio geo-idrologico</a:t>
            </a:r>
          </a:p>
          <a:p>
            <a:pPr marL="92075" algn="ctr"/>
            <a:r>
              <a:rPr lang="it-IT" sz="2800" b="1" dirty="0">
                <a:solidFill>
                  <a:schemeClr val="bg1"/>
                </a:solidFill>
              </a:rPr>
              <a:t>Luciano Masciocco</a:t>
            </a:r>
          </a:p>
          <a:p>
            <a:pPr marL="92075" algn="ctr"/>
            <a:r>
              <a:rPr lang="it-IT" b="1" dirty="0">
                <a:solidFill>
                  <a:schemeClr val="bg1"/>
                </a:solidFill>
              </a:rPr>
              <a:t>Dipartimento di Scienze della Terra – Università di Torino</a:t>
            </a:r>
          </a:p>
          <a:p>
            <a:pPr marL="92075" algn="ctr"/>
            <a:r>
              <a:rPr lang="it-IT" b="1" dirty="0">
                <a:solidFill>
                  <a:schemeClr val="bg1"/>
                </a:solidFill>
              </a:rPr>
              <a:t>SIGEA - APS</a:t>
            </a:r>
          </a:p>
        </p:txBody>
      </p:sp>
    </p:spTree>
    <p:extLst>
      <p:ext uri="{BB962C8B-B14F-4D97-AF65-F5344CB8AC3E}">
        <p14:creationId xmlns:p14="http://schemas.microsoft.com/office/powerpoint/2010/main" val="19343334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9"/>
          <p:cNvGrpSpPr/>
          <p:nvPr/>
        </p:nvGrpSpPr>
        <p:grpSpPr>
          <a:xfrm>
            <a:off x="0" y="0"/>
            <a:ext cx="9144000" cy="1006128"/>
            <a:chOff x="0" y="0"/>
            <a:chExt cx="9144000" cy="1006128"/>
          </a:xfrm>
        </p:grpSpPr>
        <p:sp>
          <p:nvSpPr>
            <p:cNvPr id="11" name="Rettangolo 10"/>
            <p:cNvSpPr/>
            <p:nvPr/>
          </p:nvSpPr>
          <p:spPr>
            <a:xfrm>
              <a:off x="0" y="0"/>
              <a:ext cx="9144000" cy="10002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Torino, 12 maggio 2023</a:t>
              </a:r>
              <a:endParaRPr lang="it-IT" sz="900" b="1" dirty="0">
                <a:solidFill>
                  <a:schemeClr val="bg1"/>
                </a:solidFill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Aula Vallauri - INRIM - C.so Massimo D'Azeglio 42</a:t>
              </a: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 Convegno Nazionale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Geologia Ambientale in 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Piemonte e Valle d’Aosta </a:t>
              </a:r>
              <a:endParaRPr lang="it-IT" sz="1600" dirty="0">
                <a:solidFill>
                  <a:schemeClr val="bg1"/>
                </a:solidFill>
              </a:endParaRPr>
            </a:p>
          </p:txBody>
        </p:sp>
        <p:pic>
          <p:nvPicPr>
            <p:cNvPr id="12" name="Immagine 11" descr="Logo_DST_UNITO_Col_Carta_Intestata.ti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712" y="82724"/>
              <a:ext cx="836712" cy="8367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2" descr="SIGEA APS - GEOSMARTCAMPU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1966" y="142032"/>
              <a:ext cx="1080120" cy="705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GEOTERMIA A BASSA ENTALPIA E GEOSCAMBI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4352" y="25400"/>
              <a:ext cx="976368" cy="980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8" descr="Geologivda.it - Ordine dei Geologi della Valle d'Aosta - Albo iscritti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7886" y="95424"/>
              <a:ext cx="3239344" cy="723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8" descr="Spugna Assorbente Idrofila : Amazon.it: Prima infanzi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62629"/>
            <a:ext cx="3456384" cy="261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0" y="1373867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prstClr val="white"/>
                </a:solidFill>
              </a:rPr>
              <a:t>BUONI  ACQUIFERI</a:t>
            </a:r>
          </a:p>
          <a:p>
            <a:pPr algn="ctr"/>
            <a:r>
              <a:rPr lang="it-IT" sz="2400" b="1" dirty="0">
                <a:solidFill>
                  <a:prstClr val="white"/>
                </a:solidFill>
              </a:rPr>
              <a:t>1) Rocce carbonatiche</a:t>
            </a:r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-10585" y="5733256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800" b="1" dirty="0">
                <a:solidFill>
                  <a:schemeClr val="bg1"/>
                </a:solidFill>
                <a:cs typeface="Arial" pitchFamily="34" charset="0"/>
              </a:rPr>
              <a:t>Calcite + H</a:t>
            </a:r>
            <a:r>
              <a:rPr lang="it-IT" altLang="it-IT" sz="2800" b="1" baseline="-25000" dirty="0">
                <a:solidFill>
                  <a:schemeClr val="bg1"/>
                </a:solidFill>
                <a:cs typeface="Arial" pitchFamily="34" charset="0"/>
              </a:rPr>
              <a:t>2</a:t>
            </a:r>
            <a:r>
              <a:rPr lang="it-IT" altLang="it-IT" sz="2800" b="1" dirty="0">
                <a:solidFill>
                  <a:schemeClr val="bg1"/>
                </a:solidFill>
                <a:cs typeface="Arial" pitchFamily="34" charset="0"/>
              </a:rPr>
              <a:t>O + CO</a:t>
            </a:r>
            <a:r>
              <a:rPr lang="it-IT" altLang="it-IT" sz="2800" b="1" baseline="-25000" dirty="0">
                <a:solidFill>
                  <a:schemeClr val="bg1"/>
                </a:solidFill>
                <a:cs typeface="Arial" pitchFamily="34" charset="0"/>
              </a:rPr>
              <a:t>2 </a:t>
            </a:r>
            <a:r>
              <a:rPr lang="it-IT" altLang="it-IT" sz="2800" b="1" dirty="0">
                <a:solidFill>
                  <a:schemeClr val="bg1"/>
                </a:solidFill>
                <a:cs typeface="Arial" pitchFamily="34" charset="0"/>
              </a:rPr>
              <a:t>= Ca</a:t>
            </a:r>
            <a:r>
              <a:rPr lang="it-IT" altLang="it-IT" sz="2800" b="1" baseline="30000" dirty="0">
                <a:solidFill>
                  <a:schemeClr val="bg1"/>
                </a:solidFill>
                <a:cs typeface="Arial" pitchFamily="34" charset="0"/>
              </a:rPr>
              <a:t>++</a:t>
            </a:r>
            <a:r>
              <a:rPr lang="it-IT" altLang="it-IT" sz="2800" b="1" baseline="-250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it-IT" altLang="it-IT" sz="2800" b="1" dirty="0">
                <a:solidFill>
                  <a:schemeClr val="bg1"/>
                </a:solidFill>
                <a:cs typeface="Arial" pitchFamily="34" charset="0"/>
              </a:rPr>
              <a:t>+ HCO</a:t>
            </a:r>
            <a:r>
              <a:rPr lang="it-IT" altLang="it-IT" sz="2800" b="1" baseline="-25000" dirty="0">
                <a:solidFill>
                  <a:schemeClr val="bg1"/>
                </a:solidFill>
                <a:cs typeface="Arial" pitchFamily="34" charset="0"/>
              </a:rPr>
              <a:t>3</a:t>
            </a:r>
            <a:r>
              <a:rPr lang="it-IT" altLang="it-IT" sz="2800" b="1" baseline="30000" dirty="0">
                <a:solidFill>
                  <a:schemeClr val="bg1"/>
                </a:solidFill>
                <a:cs typeface="Arial" pitchFamily="34" charset="0"/>
              </a:rPr>
              <a:t>-</a:t>
            </a:r>
            <a:endParaRPr lang="it-IT" altLang="it-IT" sz="2800" b="1" baseline="-25000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48130" name="Picture 2" descr="Gruppo Grotte Castelli Romani - Fenomeno carsic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95936" y="2420888"/>
            <a:ext cx="4794026" cy="31760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554652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9"/>
          <p:cNvGrpSpPr/>
          <p:nvPr/>
        </p:nvGrpSpPr>
        <p:grpSpPr>
          <a:xfrm>
            <a:off x="0" y="0"/>
            <a:ext cx="9144000" cy="1006128"/>
            <a:chOff x="0" y="0"/>
            <a:chExt cx="9144000" cy="1006128"/>
          </a:xfrm>
        </p:grpSpPr>
        <p:sp>
          <p:nvSpPr>
            <p:cNvPr id="11" name="Rettangolo 10"/>
            <p:cNvSpPr/>
            <p:nvPr/>
          </p:nvSpPr>
          <p:spPr>
            <a:xfrm>
              <a:off x="0" y="0"/>
              <a:ext cx="9144000" cy="10002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Torino, 12 maggio 2023</a:t>
              </a:r>
              <a:endParaRPr lang="it-IT" sz="900" b="1" dirty="0">
                <a:solidFill>
                  <a:schemeClr val="bg1"/>
                </a:solidFill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Aula Vallauri - INRIM - C.so Massimo D'Azeglio 42</a:t>
              </a: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 Convegno Nazionale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Geologia Ambientale in 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Piemonte e Valle d’Aosta </a:t>
              </a:r>
              <a:endParaRPr lang="it-IT" sz="1600" dirty="0">
                <a:solidFill>
                  <a:schemeClr val="bg1"/>
                </a:solidFill>
              </a:endParaRPr>
            </a:p>
          </p:txBody>
        </p:sp>
        <p:pic>
          <p:nvPicPr>
            <p:cNvPr id="12" name="Immagine 11" descr="Logo_DST_UNITO_Col_Carta_Intestata.ti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712" y="82724"/>
              <a:ext cx="836712" cy="8367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2" descr="SIGEA APS - GEOSMARTCAMPU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1966" y="142032"/>
              <a:ext cx="1080120" cy="705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GEOTERMIA A BASSA ENTALPIA E GEOSCAMBI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4352" y="25400"/>
              <a:ext cx="976368" cy="980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8" descr="Geologivda.it - Ordine dei Geologi della Valle d'Aosta - Albo iscritti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7886" y="95424"/>
              <a:ext cx="3239344" cy="723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8" descr="Spugna Assorbente Idrofila : Amazon.it: Prima infanzi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62629"/>
            <a:ext cx="3456384" cy="261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ttangolo 16"/>
          <p:cNvSpPr/>
          <p:nvPr/>
        </p:nvSpPr>
        <p:spPr>
          <a:xfrm>
            <a:off x="-10585" y="5733256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800" b="1" dirty="0">
                <a:solidFill>
                  <a:schemeClr val="bg1"/>
                </a:solidFill>
                <a:cs typeface="Arial" pitchFamily="34" charset="0"/>
              </a:rPr>
              <a:t>Anortite + H</a:t>
            </a:r>
            <a:r>
              <a:rPr lang="it-IT" altLang="it-IT" sz="2800" b="1" baseline="-25000" dirty="0">
                <a:solidFill>
                  <a:schemeClr val="bg1"/>
                </a:solidFill>
                <a:cs typeface="Arial" pitchFamily="34" charset="0"/>
              </a:rPr>
              <a:t>2</a:t>
            </a:r>
            <a:r>
              <a:rPr lang="it-IT" altLang="it-IT" sz="2800" b="1" dirty="0">
                <a:solidFill>
                  <a:schemeClr val="bg1"/>
                </a:solidFill>
                <a:cs typeface="Arial" pitchFamily="34" charset="0"/>
              </a:rPr>
              <a:t>O + CO</a:t>
            </a:r>
            <a:r>
              <a:rPr lang="it-IT" altLang="it-IT" sz="2800" b="1" baseline="-25000" dirty="0">
                <a:solidFill>
                  <a:schemeClr val="bg1"/>
                </a:solidFill>
                <a:cs typeface="Arial" pitchFamily="34" charset="0"/>
              </a:rPr>
              <a:t>2 </a:t>
            </a:r>
            <a:r>
              <a:rPr lang="it-IT" altLang="it-IT" sz="2800" b="1" dirty="0">
                <a:solidFill>
                  <a:schemeClr val="bg1"/>
                </a:solidFill>
                <a:cs typeface="Arial" pitchFamily="34" charset="0"/>
              </a:rPr>
              <a:t>= Caolinite + Ca</a:t>
            </a:r>
            <a:r>
              <a:rPr lang="it-IT" altLang="it-IT" sz="2800" b="1" baseline="30000" dirty="0">
                <a:solidFill>
                  <a:schemeClr val="bg1"/>
                </a:solidFill>
                <a:cs typeface="Arial" pitchFamily="34" charset="0"/>
              </a:rPr>
              <a:t>++</a:t>
            </a:r>
            <a:r>
              <a:rPr lang="it-IT" altLang="it-IT" sz="2800" b="1" baseline="-250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it-IT" altLang="it-IT" sz="2800" b="1" dirty="0">
                <a:solidFill>
                  <a:schemeClr val="bg1"/>
                </a:solidFill>
                <a:cs typeface="Arial" pitchFamily="34" charset="0"/>
              </a:rPr>
              <a:t>+ HCO</a:t>
            </a:r>
            <a:r>
              <a:rPr lang="it-IT" altLang="it-IT" sz="2800" b="1" baseline="-25000" dirty="0">
                <a:solidFill>
                  <a:schemeClr val="bg1"/>
                </a:solidFill>
                <a:cs typeface="Arial" pitchFamily="34" charset="0"/>
              </a:rPr>
              <a:t>3</a:t>
            </a:r>
            <a:r>
              <a:rPr lang="it-IT" altLang="it-IT" sz="2800" b="1" baseline="30000" dirty="0">
                <a:solidFill>
                  <a:schemeClr val="bg1"/>
                </a:solidFill>
                <a:cs typeface="Arial" pitchFamily="34" charset="0"/>
              </a:rPr>
              <a:t>-</a:t>
            </a:r>
            <a:endParaRPr lang="it-IT" altLang="it-IT" sz="2800" b="1" baseline="-25000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7170" name="Picture 2" descr="Spiegata la formazione dei basalti colonnari – AIRInform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492896"/>
            <a:ext cx="4251272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ttangolo 18"/>
          <p:cNvSpPr/>
          <p:nvPr/>
        </p:nvSpPr>
        <p:spPr>
          <a:xfrm>
            <a:off x="0" y="1373867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prstClr val="white"/>
                </a:solidFill>
              </a:rPr>
              <a:t>BUONI  ACQUIFERI</a:t>
            </a:r>
          </a:p>
          <a:p>
            <a:pPr algn="ctr"/>
            <a:r>
              <a:rPr lang="it-IT" sz="2400" b="1" dirty="0">
                <a:solidFill>
                  <a:prstClr val="white"/>
                </a:solidFill>
              </a:rPr>
              <a:t>1) Rocce vulcaniche recenti (&lt;20 mln anni)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605267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9"/>
          <p:cNvGrpSpPr/>
          <p:nvPr/>
        </p:nvGrpSpPr>
        <p:grpSpPr>
          <a:xfrm>
            <a:off x="0" y="0"/>
            <a:ext cx="9144000" cy="1006128"/>
            <a:chOff x="0" y="0"/>
            <a:chExt cx="9144000" cy="1006128"/>
          </a:xfrm>
        </p:grpSpPr>
        <p:sp>
          <p:nvSpPr>
            <p:cNvPr id="11" name="Rettangolo 10"/>
            <p:cNvSpPr/>
            <p:nvPr/>
          </p:nvSpPr>
          <p:spPr>
            <a:xfrm>
              <a:off x="0" y="0"/>
              <a:ext cx="9144000" cy="10002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Torino, 12 maggio 2023</a:t>
              </a:r>
              <a:endParaRPr lang="it-IT" sz="900" b="1" dirty="0">
                <a:solidFill>
                  <a:schemeClr val="bg1"/>
                </a:solidFill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Aula Vallauri - INRIM - C.so Massimo D'Azeglio 42</a:t>
              </a: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 Convegno Nazionale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Geologia Ambientale in 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Piemonte e Valle d’Aosta </a:t>
              </a:r>
              <a:endParaRPr lang="it-IT" sz="1600" dirty="0">
                <a:solidFill>
                  <a:schemeClr val="bg1"/>
                </a:solidFill>
              </a:endParaRPr>
            </a:p>
          </p:txBody>
        </p:sp>
        <p:pic>
          <p:nvPicPr>
            <p:cNvPr id="12" name="Immagine 11" descr="Logo_DST_UNITO_Col_Carta_Intestata.ti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712" y="82724"/>
              <a:ext cx="836712" cy="8367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2" descr="SIGEA APS - GEOSMARTCAMPU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1966" y="142032"/>
              <a:ext cx="1080120" cy="705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GEOTERMIA A BASSA ENTALPIA E GEOSCAMBI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4352" y="25400"/>
              <a:ext cx="976368" cy="980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8" descr="Geologivda.it - Ordine dei Geologi della Valle d'Aosta - Albo iscritti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7886" y="95424"/>
              <a:ext cx="3239344" cy="723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8" descr="10"/>
          <p:cNvPicPr>
            <a:picLocks noChangeAspect="1" noChangeArrowheads="1"/>
          </p:cNvPicPr>
          <p:nvPr/>
        </p:nvPicPr>
        <p:blipFill>
          <a:blip r:embed="rId6" cstate="print">
            <a:lum contrast="38000"/>
          </a:blip>
          <a:srcRect l="4595"/>
          <a:stretch>
            <a:fillRect/>
          </a:stretch>
        </p:blipFill>
        <p:spPr bwMode="auto">
          <a:xfrm>
            <a:off x="3995936" y="2427094"/>
            <a:ext cx="4909531" cy="3234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ttangolo 15"/>
          <p:cNvSpPr/>
          <p:nvPr/>
        </p:nvSpPr>
        <p:spPr>
          <a:xfrm>
            <a:off x="0" y="1373867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prstClr val="white"/>
                </a:solidFill>
              </a:rPr>
              <a:t>BUONI  ACQUIFERI</a:t>
            </a:r>
          </a:p>
          <a:p>
            <a:pPr algn="ctr"/>
            <a:r>
              <a:rPr lang="it-IT" sz="2400" b="1" dirty="0">
                <a:solidFill>
                  <a:prstClr val="white"/>
                </a:solidFill>
              </a:rPr>
              <a:t>1) Depositi alluvionali grossolani</a:t>
            </a:r>
            <a:endParaRPr lang="it-IT" dirty="0"/>
          </a:p>
        </p:txBody>
      </p:sp>
      <p:pic>
        <p:nvPicPr>
          <p:cNvPr id="17" name="Picture 8" descr="Spugna Assorbente Idrofila : Amazon.it: Prima infanzi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62629"/>
            <a:ext cx="3456384" cy="261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9"/>
          <p:cNvGrpSpPr/>
          <p:nvPr/>
        </p:nvGrpSpPr>
        <p:grpSpPr>
          <a:xfrm>
            <a:off x="0" y="0"/>
            <a:ext cx="9144000" cy="1006128"/>
            <a:chOff x="0" y="0"/>
            <a:chExt cx="9144000" cy="1006128"/>
          </a:xfrm>
        </p:grpSpPr>
        <p:sp>
          <p:nvSpPr>
            <p:cNvPr id="11" name="Rettangolo 10"/>
            <p:cNvSpPr/>
            <p:nvPr/>
          </p:nvSpPr>
          <p:spPr>
            <a:xfrm>
              <a:off x="0" y="0"/>
              <a:ext cx="9144000" cy="10002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Torino, 12 maggio 2023</a:t>
              </a:r>
              <a:endParaRPr lang="it-IT" sz="900" b="1" dirty="0">
                <a:solidFill>
                  <a:schemeClr val="bg1"/>
                </a:solidFill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Aula Vallauri - INRIM - C.so Massimo D'Azeglio 42</a:t>
              </a: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 Convegno Nazionale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Geologia Ambientale in 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Piemonte e Valle d’Aosta </a:t>
              </a:r>
              <a:endParaRPr lang="it-IT" sz="1600" dirty="0">
                <a:solidFill>
                  <a:schemeClr val="bg1"/>
                </a:solidFill>
              </a:endParaRPr>
            </a:p>
          </p:txBody>
        </p:sp>
        <p:pic>
          <p:nvPicPr>
            <p:cNvPr id="12" name="Immagine 11" descr="Logo_DST_UNITO_Col_Carta_Intestata.ti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712" y="82724"/>
              <a:ext cx="836712" cy="8367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2" descr="SIGEA APS - GEOSMARTCAMPU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1966" y="142032"/>
              <a:ext cx="1080120" cy="705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GEOTERMIA A BASSA ENTALPIA E GEOSCAMBI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4352" y="25400"/>
              <a:ext cx="976368" cy="980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8" descr="Geologivda.it - Ordine dei Geologi della Valle d'Aosta - Albo iscritti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7886" y="95424"/>
              <a:ext cx="3239344" cy="723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395536" y="1844824"/>
            <a:ext cx="2770353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altLang="it-IT" sz="2400" b="1" dirty="0">
                <a:solidFill>
                  <a:schemeClr val="bg1"/>
                </a:solidFill>
              </a:rPr>
              <a:t>Un buon acquifero d</a:t>
            </a:r>
            <a:r>
              <a:rPr lang="it-IT" altLang="it-IT" sz="2400" b="1" dirty="0">
                <a:solidFill>
                  <a:schemeClr val="bg1"/>
                </a:solidFill>
                <a:cs typeface="Arial" pitchFamily="34" charset="0"/>
              </a:rPr>
              <a:t>eve avere una trasmissività </a:t>
            </a:r>
          </a:p>
          <a:p>
            <a:pPr algn="ctr">
              <a:defRPr/>
            </a:pPr>
            <a:r>
              <a:rPr lang="it-IT" altLang="it-IT" sz="2400" b="1" dirty="0">
                <a:solidFill>
                  <a:schemeClr val="bg1"/>
                </a:solidFill>
                <a:cs typeface="Arial" pitchFamily="34" charset="0"/>
              </a:rPr>
              <a:t>T = K · d</a:t>
            </a:r>
          </a:p>
          <a:p>
            <a:pPr algn="ctr">
              <a:defRPr/>
            </a:pPr>
            <a:r>
              <a:rPr lang="it-IT" altLang="it-IT" sz="2400" b="1" dirty="0">
                <a:solidFill>
                  <a:schemeClr val="bg1"/>
                </a:solidFill>
                <a:cs typeface="Arial" pitchFamily="34" charset="0"/>
              </a:rPr>
              <a:t>di almeno 0,015 m</a:t>
            </a:r>
            <a:r>
              <a:rPr lang="it-IT" altLang="it-IT" sz="2400" b="1" baseline="30000" dirty="0">
                <a:solidFill>
                  <a:schemeClr val="bg1"/>
                </a:solidFill>
                <a:cs typeface="Arial" pitchFamily="34" charset="0"/>
              </a:rPr>
              <a:t>2</a:t>
            </a:r>
            <a:r>
              <a:rPr lang="it-IT" altLang="it-IT" sz="2400" b="1" dirty="0">
                <a:solidFill>
                  <a:schemeClr val="bg1"/>
                </a:solidFill>
                <a:cs typeface="Arial" pitchFamily="34" charset="0"/>
              </a:rPr>
              <a:t>/s </a:t>
            </a:r>
          </a:p>
          <a:p>
            <a:pPr algn="ctr">
              <a:defRPr/>
            </a:pPr>
            <a:endParaRPr lang="it-IT" altLang="it-IT" sz="2400" b="1" dirty="0">
              <a:solidFill>
                <a:schemeClr val="bg1"/>
              </a:solidFill>
              <a:cs typeface="Arial" pitchFamily="34" charset="0"/>
            </a:endParaRPr>
          </a:p>
          <a:p>
            <a:pPr algn="ctr">
              <a:defRPr/>
            </a:pPr>
            <a:r>
              <a:rPr lang="it-IT" altLang="it-IT" sz="2400" b="1" dirty="0">
                <a:solidFill>
                  <a:schemeClr val="bg1"/>
                </a:solidFill>
                <a:cs typeface="Arial" pitchFamily="34" charset="0"/>
              </a:rPr>
              <a:t>dove</a:t>
            </a:r>
          </a:p>
          <a:p>
            <a:pPr algn="ctr">
              <a:defRPr/>
            </a:pPr>
            <a:r>
              <a:rPr lang="it-IT" altLang="it-IT" sz="2400" b="1" dirty="0">
                <a:solidFill>
                  <a:schemeClr val="bg1"/>
                </a:solidFill>
                <a:cs typeface="Arial" pitchFamily="34" charset="0"/>
              </a:rPr>
              <a:t>K = conducibilità idraulica (m/s) </a:t>
            </a:r>
          </a:p>
          <a:p>
            <a:pPr algn="ctr">
              <a:defRPr/>
            </a:pPr>
            <a:r>
              <a:rPr lang="it-IT" altLang="it-IT" sz="2400" b="1" dirty="0">
                <a:solidFill>
                  <a:schemeClr val="bg1"/>
                </a:solidFill>
                <a:cs typeface="Arial" pitchFamily="34" charset="0"/>
              </a:rPr>
              <a:t>d = spessore (m)</a:t>
            </a:r>
          </a:p>
        </p:txBody>
      </p:sp>
      <p:pic>
        <p:nvPicPr>
          <p:cNvPr id="19" name="Picture 6" descr="2-2"/>
          <p:cNvPicPr>
            <a:picLocks noChangeAspect="1" noChangeArrowheads="1"/>
          </p:cNvPicPr>
          <p:nvPr/>
        </p:nvPicPr>
        <p:blipFill>
          <a:blip r:embed="rId6" cstate="print"/>
          <a:srcRect t="8446"/>
          <a:stretch>
            <a:fillRect/>
          </a:stretch>
        </p:blipFill>
        <p:spPr bwMode="auto">
          <a:xfrm>
            <a:off x="3615456" y="1304792"/>
            <a:ext cx="5061000" cy="5410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9"/>
          <p:cNvGrpSpPr/>
          <p:nvPr/>
        </p:nvGrpSpPr>
        <p:grpSpPr>
          <a:xfrm>
            <a:off x="0" y="0"/>
            <a:ext cx="9144000" cy="1006128"/>
            <a:chOff x="0" y="0"/>
            <a:chExt cx="9144000" cy="1006128"/>
          </a:xfrm>
        </p:grpSpPr>
        <p:sp>
          <p:nvSpPr>
            <p:cNvPr id="11" name="Rettangolo 10"/>
            <p:cNvSpPr/>
            <p:nvPr/>
          </p:nvSpPr>
          <p:spPr>
            <a:xfrm>
              <a:off x="0" y="0"/>
              <a:ext cx="9144000" cy="10002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Torino, 12 maggio 2023</a:t>
              </a:r>
              <a:endParaRPr lang="it-IT" sz="900" b="1" dirty="0">
                <a:solidFill>
                  <a:schemeClr val="bg1"/>
                </a:solidFill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Aula Vallauri - INRIM - C.so Massimo D'Azeglio 42</a:t>
              </a: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 Convegno Nazionale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Geologia Ambientale in 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Piemonte e Valle d’Aosta </a:t>
              </a:r>
              <a:endParaRPr lang="it-IT" sz="1600" dirty="0">
                <a:solidFill>
                  <a:schemeClr val="bg1"/>
                </a:solidFill>
              </a:endParaRPr>
            </a:p>
          </p:txBody>
        </p:sp>
        <p:pic>
          <p:nvPicPr>
            <p:cNvPr id="12" name="Immagine 11" descr="Logo_DST_UNITO_Col_Carta_Intestata.ti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712" y="82724"/>
              <a:ext cx="836712" cy="8367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2" descr="SIGEA APS - GEOSMARTCAMPU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1966" y="142032"/>
              <a:ext cx="1080120" cy="705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GEOTERMIA A BASSA ENTALPIA E GEOSCAMBI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4352" y="25400"/>
              <a:ext cx="976368" cy="980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8" descr="Geologivda.it - Ordine dei Geologi della Valle d'Aosta - Albo iscritti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7886" y="95424"/>
              <a:ext cx="3239344" cy="723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4716016" y="2060848"/>
            <a:ext cx="4248472" cy="3647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bIns="0" anchor="ctr">
            <a:spAutoFit/>
          </a:bodyPr>
          <a:lstStyle/>
          <a:p>
            <a:pPr marL="342900" indent="-342900">
              <a:buFontTx/>
              <a:buAutoNum type="arabicPeriod"/>
              <a:defRPr/>
            </a:pPr>
            <a:r>
              <a:rPr lang="it-IT" b="1" dirty="0">
                <a:solidFill>
                  <a:schemeClr val="bg1"/>
                </a:solidFill>
              </a:rPr>
              <a:t>Sedimenti grossolani del Quaternario superiore, costituenti un acquifero non confinato;</a:t>
            </a:r>
          </a:p>
          <a:p>
            <a:pPr marL="342900" indent="-342900">
              <a:buFontTx/>
              <a:buAutoNum type="arabicPeriod"/>
              <a:defRPr/>
            </a:pPr>
            <a:r>
              <a:rPr lang="it-IT" b="1" dirty="0">
                <a:solidFill>
                  <a:schemeClr val="bg1"/>
                </a:solidFill>
              </a:rPr>
              <a:t>Acquifero confinato “multifalda” Villafranchiano (</a:t>
            </a:r>
            <a:r>
              <a:rPr lang="it-IT" b="1" dirty="0" err="1">
                <a:solidFill>
                  <a:schemeClr val="bg1"/>
                </a:solidFill>
              </a:rPr>
              <a:t>Plio</a:t>
            </a:r>
            <a:r>
              <a:rPr lang="it-IT" b="1" dirty="0">
                <a:solidFill>
                  <a:schemeClr val="bg1"/>
                </a:solidFill>
              </a:rPr>
              <a:t> – Pleistocene);</a:t>
            </a:r>
          </a:p>
          <a:p>
            <a:pPr marL="342900" indent="-342900">
              <a:buFontTx/>
              <a:buAutoNum type="arabicPeriod"/>
              <a:defRPr/>
            </a:pPr>
            <a:r>
              <a:rPr lang="it-IT" b="1" dirty="0">
                <a:solidFill>
                  <a:schemeClr val="bg1"/>
                </a:solidFill>
              </a:rPr>
              <a:t>Sabbie marine “astiane” (Pliocene), costituenti un acquifero confinato;</a:t>
            </a:r>
          </a:p>
          <a:p>
            <a:pPr marL="342900" indent="-342900">
              <a:buFontTx/>
              <a:buAutoNum type="arabicPeriod"/>
              <a:defRPr/>
            </a:pPr>
            <a:r>
              <a:rPr lang="it-IT" b="1" dirty="0">
                <a:solidFill>
                  <a:schemeClr val="bg1"/>
                </a:solidFill>
              </a:rPr>
              <a:t>Sedimenti marini terziari essenzialmente impermeabili;</a:t>
            </a:r>
          </a:p>
          <a:p>
            <a:pPr marL="342900" indent="-342900">
              <a:buFontTx/>
              <a:buAutoNum type="arabicPeriod"/>
              <a:defRPr/>
            </a:pPr>
            <a:r>
              <a:rPr lang="it-IT" b="1" dirty="0">
                <a:solidFill>
                  <a:schemeClr val="bg1"/>
                </a:solidFill>
              </a:rPr>
              <a:t>(a) rocce  cristalline essenzialmente impermeabili o poco permeabili              (b) rocce carbonatiche fratturate con presenza di circuiti carsici.</a:t>
            </a:r>
          </a:p>
        </p:txBody>
      </p:sp>
      <p:pic>
        <p:nvPicPr>
          <p:cNvPr id="19" name="Picture 4" descr="idrogeologia2 cop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1412776"/>
            <a:ext cx="3645059" cy="4741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9"/>
          <p:cNvGrpSpPr/>
          <p:nvPr/>
        </p:nvGrpSpPr>
        <p:grpSpPr>
          <a:xfrm>
            <a:off x="0" y="0"/>
            <a:ext cx="9144000" cy="1006128"/>
            <a:chOff x="0" y="0"/>
            <a:chExt cx="9144000" cy="1006128"/>
          </a:xfrm>
        </p:grpSpPr>
        <p:sp>
          <p:nvSpPr>
            <p:cNvPr id="11" name="Rettangolo 10"/>
            <p:cNvSpPr/>
            <p:nvPr/>
          </p:nvSpPr>
          <p:spPr>
            <a:xfrm>
              <a:off x="0" y="0"/>
              <a:ext cx="9144000" cy="10002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Torino, 12 maggio 2023</a:t>
              </a:r>
              <a:endParaRPr lang="it-IT" sz="900" b="1" dirty="0">
                <a:solidFill>
                  <a:schemeClr val="bg1"/>
                </a:solidFill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Aula Vallauri - INRIM - C.so Massimo D'Azeglio 42</a:t>
              </a: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 Convegno Nazionale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Geologia Ambientale in 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Piemonte e Valle d’Aosta </a:t>
              </a:r>
              <a:endParaRPr lang="it-IT" sz="1600" dirty="0">
                <a:solidFill>
                  <a:schemeClr val="bg1"/>
                </a:solidFill>
              </a:endParaRPr>
            </a:p>
          </p:txBody>
        </p:sp>
        <p:pic>
          <p:nvPicPr>
            <p:cNvPr id="12" name="Immagine 11" descr="Logo_DST_UNITO_Col_Carta_Intestata.ti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712" y="82724"/>
              <a:ext cx="836712" cy="8367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2" descr="SIGEA APS - GEOSMARTCAMPU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1966" y="142032"/>
              <a:ext cx="1080120" cy="705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GEOTERMIA A BASSA ENTALPIA E GEOSCAMBI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4352" y="25400"/>
              <a:ext cx="976368" cy="980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8" descr="Geologivda.it - Ordine dei Geologi della Valle d'Aosta - Albo iscritti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7886" y="95424"/>
              <a:ext cx="3239344" cy="723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6" descr="Pis-del-Pesi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5" b="2910"/>
          <a:stretch>
            <a:fillRect/>
          </a:stretch>
        </p:blipFill>
        <p:spPr bwMode="auto">
          <a:xfrm>
            <a:off x="4788024" y="1412776"/>
            <a:ext cx="3672408" cy="4727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uppo 9"/>
          <p:cNvGrpSpPr/>
          <p:nvPr/>
        </p:nvGrpSpPr>
        <p:grpSpPr>
          <a:xfrm>
            <a:off x="395536" y="1412776"/>
            <a:ext cx="3645059" cy="4741776"/>
            <a:chOff x="154658" y="2101516"/>
            <a:chExt cx="3645059" cy="4741776"/>
          </a:xfrm>
        </p:grpSpPr>
        <p:pic>
          <p:nvPicPr>
            <p:cNvPr id="16" name="Picture 4" descr="idrogeologia2 copy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54658" y="2101516"/>
              <a:ext cx="3645059" cy="4741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Figura a mano libera 16"/>
            <p:cNvSpPr/>
            <p:nvPr/>
          </p:nvSpPr>
          <p:spPr>
            <a:xfrm>
              <a:off x="484094" y="5710518"/>
              <a:ext cx="1721224" cy="1057835"/>
            </a:xfrm>
            <a:custGeom>
              <a:avLst/>
              <a:gdLst>
                <a:gd name="connsiteX0" fmla="*/ 313765 w 1721224"/>
                <a:gd name="connsiteY0" fmla="*/ 0 h 1057835"/>
                <a:gd name="connsiteX1" fmla="*/ 430306 w 1721224"/>
                <a:gd name="connsiteY1" fmla="*/ 116541 h 1057835"/>
                <a:gd name="connsiteX2" fmla="*/ 555812 w 1721224"/>
                <a:gd name="connsiteY2" fmla="*/ 259976 h 1057835"/>
                <a:gd name="connsiteX3" fmla="*/ 699247 w 1721224"/>
                <a:gd name="connsiteY3" fmla="*/ 331694 h 1057835"/>
                <a:gd name="connsiteX4" fmla="*/ 806824 w 1721224"/>
                <a:gd name="connsiteY4" fmla="*/ 430306 h 1057835"/>
                <a:gd name="connsiteX5" fmla="*/ 833718 w 1721224"/>
                <a:gd name="connsiteY5" fmla="*/ 493058 h 1057835"/>
                <a:gd name="connsiteX6" fmla="*/ 941294 w 1721224"/>
                <a:gd name="connsiteY6" fmla="*/ 546847 h 1057835"/>
                <a:gd name="connsiteX7" fmla="*/ 1120588 w 1721224"/>
                <a:gd name="connsiteY7" fmla="*/ 537882 h 1057835"/>
                <a:gd name="connsiteX8" fmla="*/ 1237130 w 1721224"/>
                <a:gd name="connsiteY8" fmla="*/ 537882 h 1057835"/>
                <a:gd name="connsiteX9" fmla="*/ 1443318 w 1721224"/>
                <a:gd name="connsiteY9" fmla="*/ 564776 h 1057835"/>
                <a:gd name="connsiteX10" fmla="*/ 1586753 w 1721224"/>
                <a:gd name="connsiteY10" fmla="*/ 582706 h 1057835"/>
                <a:gd name="connsiteX11" fmla="*/ 1712259 w 1721224"/>
                <a:gd name="connsiteY11" fmla="*/ 672353 h 1057835"/>
                <a:gd name="connsiteX12" fmla="*/ 1721224 w 1721224"/>
                <a:gd name="connsiteY12" fmla="*/ 779929 h 1057835"/>
                <a:gd name="connsiteX13" fmla="*/ 1721224 w 1721224"/>
                <a:gd name="connsiteY13" fmla="*/ 779929 h 1057835"/>
                <a:gd name="connsiteX14" fmla="*/ 1721224 w 1721224"/>
                <a:gd name="connsiteY14" fmla="*/ 959223 h 1057835"/>
                <a:gd name="connsiteX15" fmla="*/ 1622612 w 1721224"/>
                <a:gd name="connsiteY15" fmla="*/ 977153 h 1057835"/>
                <a:gd name="connsiteX16" fmla="*/ 1595718 w 1721224"/>
                <a:gd name="connsiteY16" fmla="*/ 1048870 h 1057835"/>
                <a:gd name="connsiteX17" fmla="*/ 1470212 w 1721224"/>
                <a:gd name="connsiteY17" fmla="*/ 1057835 h 1057835"/>
                <a:gd name="connsiteX18" fmla="*/ 1317812 w 1721224"/>
                <a:gd name="connsiteY18" fmla="*/ 1004047 h 1057835"/>
                <a:gd name="connsiteX19" fmla="*/ 1183341 w 1721224"/>
                <a:gd name="connsiteY19" fmla="*/ 995082 h 1057835"/>
                <a:gd name="connsiteX20" fmla="*/ 1111624 w 1721224"/>
                <a:gd name="connsiteY20" fmla="*/ 977153 h 1057835"/>
                <a:gd name="connsiteX21" fmla="*/ 914400 w 1721224"/>
                <a:gd name="connsiteY21" fmla="*/ 959223 h 1057835"/>
                <a:gd name="connsiteX22" fmla="*/ 824753 w 1721224"/>
                <a:gd name="connsiteY22" fmla="*/ 905435 h 1057835"/>
                <a:gd name="connsiteX23" fmla="*/ 699247 w 1721224"/>
                <a:gd name="connsiteY23" fmla="*/ 779929 h 1057835"/>
                <a:gd name="connsiteX24" fmla="*/ 546847 w 1721224"/>
                <a:gd name="connsiteY24" fmla="*/ 681317 h 1057835"/>
                <a:gd name="connsiteX25" fmla="*/ 421341 w 1721224"/>
                <a:gd name="connsiteY25" fmla="*/ 645458 h 1057835"/>
                <a:gd name="connsiteX26" fmla="*/ 233082 w 1721224"/>
                <a:gd name="connsiteY26" fmla="*/ 618564 h 1057835"/>
                <a:gd name="connsiteX27" fmla="*/ 116541 w 1721224"/>
                <a:gd name="connsiteY27" fmla="*/ 564776 h 1057835"/>
                <a:gd name="connsiteX28" fmla="*/ 17930 w 1721224"/>
                <a:gd name="connsiteY28" fmla="*/ 430306 h 1057835"/>
                <a:gd name="connsiteX29" fmla="*/ 53788 w 1721224"/>
                <a:gd name="connsiteY29" fmla="*/ 367553 h 1057835"/>
                <a:gd name="connsiteX30" fmla="*/ 0 w 1721224"/>
                <a:gd name="connsiteY30" fmla="*/ 215153 h 1057835"/>
                <a:gd name="connsiteX31" fmla="*/ 0 w 1721224"/>
                <a:gd name="connsiteY31" fmla="*/ 215153 h 1057835"/>
                <a:gd name="connsiteX32" fmla="*/ 89647 w 1721224"/>
                <a:gd name="connsiteY32" fmla="*/ 89647 h 1057835"/>
                <a:gd name="connsiteX33" fmla="*/ 125506 w 1721224"/>
                <a:gd name="connsiteY33" fmla="*/ 0 h 1057835"/>
                <a:gd name="connsiteX34" fmla="*/ 313765 w 1721224"/>
                <a:gd name="connsiteY34" fmla="*/ 0 h 1057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721224" h="1057835">
                  <a:moveTo>
                    <a:pt x="313765" y="0"/>
                  </a:moveTo>
                  <a:lnTo>
                    <a:pt x="430306" y="116541"/>
                  </a:lnTo>
                  <a:lnTo>
                    <a:pt x="555812" y="259976"/>
                  </a:lnTo>
                  <a:lnTo>
                    <a:pt x="699247" y="331694"/>
                  </a:lnTo>
                  <a:lnTo>
                    <a:pt x="806824" y="430306"/>
                  </a:lnTo>
                  <a:lnTo>
                    <a:pt x="833718" y="493058"/>
                  </a:lnTo>
                  <a:lnTo>
                    <a:pt x="941294" y="546847"/>
                  </a:lnTo>
                  <a:lnTo>
                    <a:pt x="1120588" y="537882"/>
                  </a:lnTo>
                  <a:lnTo>
                    <a:pt x="1237130" y="537882"/>
                  </a:lnTo>
                  <a:lnTo>
                    <a:pt x="1443318" y="564776"/>
                  </a:lnTo>
                  <a:lnTo>
                    <a:pt x="1586753" y="582706"/>
                  </a:lnTo>
                  <a:lnTo>
                    <a:pt x="1712259" y="672353"/>
                  </a:lnTo>
                  <a:lnTo>
                    <a:pt x="1721224" y="779929"/>
                  </a:lnTo>
                  <a:lnTo>
                    <a:pt x="1721224" y="779929"/>
                  </a:lnTo>
                  <a:lnTo>
                    <a:pt x="1721224" y="959223"/>
                  </a:lnTo>
                  <a:lnTo>
                    <a:pt x="1622612" y="977153"/>
                  </a:lnTo>
                  <a:lnTo>
                    <a:pt x="1595718" y="1048870"/>
                  </a:lnTo>
                  <a:lnTo>
                    <a:pt x="1470212" y="1057835"/>
                  </a:lnTo>
                  <a:lnTo>
                    <a:pt x="1317812" y="1004047"/>
                  </a:lnTo>
                  <a:lnTo>
                    <a:pt x="1183341" y="995082"/>
                  </a:lnTo>
                  <a:lnTo>
                    <a:pt x="1111624" y="977153"/>
                  </a:lnTo>
                  <a:lnTo>
                    <a:pt x="914400" y="959223"/>
                  </a:lnTo>
                  <a:lnTo>
                    <a:pt x="824753" y="905435"/>
                  </a:lnTo>
                  <a:lnTo>
                    <a:pt x="699247" y="779929"/>
                  </a:lnTo>
                  <a:lnTo>
                    <a:pt x="546847" y="681317"/>
                  </a:lnTo>
                  <a:lnTo>
                    <a:pt x="421341" y="645458"/>
                  </a:lnTo>
                  <a:lnTo>
                    <a:pt x="233082" y="618564"/>
                  </a:lnTo>
                  <a:lnTo>
                    <a:pt x="116541" y="564776"/>
                  </a:lnTo>
                  <a:lnTo>
                    <a:pt x="17930" y="430306"/>
                  </a:lnTo>
                  <a:lnTo>
                    <a:pt x="53788" y="367553"/>
                  </a:lnTo>
                  <a:lnTo>
                    <a:pt x="0" y="215153"/>
                  </a:lnTo>
                  <a:lnTo>
                    <a:pt x="0" y="215153"/>
                  </a:lnTo>
                  <a:lnTo>
                    <a:pt x="89647" y="89647"/>
                  </a:lnTo>
                  <a:lnTo>
                    <a:pt x="125506" y="0"/>
                  </a:lnTo>
                  <a:lnTo>
                    <a:pt x="313765" y="0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idrogeologia2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12776"/>
            <a:ext cx="3645059" cy="4741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po 9"/>
          <p:cNvGrpSpPr/>
          <p:nvPr/>
        </p:nvGrpSpPr>
        <p:grpSpPr>
          <a:xfrm>
            <a:off x="0" y="0"/>
            <a:ext cx="9144000" cy="1006128"/>
            <a:chOff x="0" y="0"/>
            <a:chExt cx="9144000" cy="1006128"/>
          </a:xfrm>
        </p:grpSpPr>
        <p:sp>
          <p:nvSpPr>
            <p:cNvPr id="11" name="Rettangolo 10"/>
            <p:cNvSpPr/>
            <p:nvPr/>
          </p:nvSpPr>
          <p:spPr>
            <a:xfrm>
              <a:off x="0" y="0"/>
              <a:ext cx="9144000" cy="10002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Torino, 12 maggio 2023</a:t>
              </a:r>
              <a:endParaRPr lang="it-IT" sz="900" b="1" dirty="0">
                <a:solidFill>
                  <a:schemeClr val="bg1"/>
                </a:solidFill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Aula Vallauri - INRIM - C.so Massimo D'Azeglio 42</a:t>
              </a: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 Convegno Nazionale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Geologia Ambientale in 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Piemonte e Valle d’Aosta </a:t>
              </a:r>
              <a:endParaRPr lang="it-IT" sz="1600" dirty="0">
                <a:solidFill>
                  <a:schemeClr val="bg1"/>
                </a:solidFill>
              </a:endParaRPr>
            </a:p>
          </p:txBody>
        </p:sp>
        <p:pic>
          <p:nvPicPr>
            <p:cNvPr id="12" name="Immagine 11" descr="Logo_DST_UNITO_Col_Carta_Intestata.ti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712" y="82724"/>
              <a:ext cx="836712" cy="8367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2" descr="SIGEA APS - GEOSMARTCAMPUS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1966" y="142032"/>
              <a:ext cx="1080120" cy="705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GEOTERMIA A BASSA ENTALPIA E GEOSCAMBIO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4352" y="25400"/>
              <a:ext cx="976368" cy="980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8" descr="Geologivda.it - Ordine dei Geologi della Valle d'Aosta - Albo iscritti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7886" y="95424"/>
              <a:ext cx="3239344" cy="723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Ovale 9"/>
          <p:cNvSpPr/>
          <p:nvPr/>
        </p:nvSpPr>
        <p:spPr>
          <a:xfrm>
            <a:off x="2297842" y="4429492"/>
            <a:ext cx="216024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9" name="Picture 2" descr="Foto"/>
          <p:cNvPicPr>
            <a:picLocks noChangeAspect="1" noChangeArrowheads="1"/>
          </p:cNvPicPr>
          <p:nvPr/>
        </p:nvPicPr>
        <p:blipFill>
          <a:blip r:embed="rId7" cstate="print"/>
          <a:srcRect t="3974"/>
          <a:stretch>
            <a:fillRect/>
          </a:stretch>
        </p:blipFill>
        <p:spPr bwMode="auto">
          <a:xfrm>
            <a:off x="4788024" y="1412776"/>
            <a:ext cx="3672000" cy="47075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9"/>
          <p:cNvGrpSpPr/>
          <p:nvPr/>
        </p:nvGrpSpPr>
        <p:grpSpPr>
          <a:xfrm>
            <a:off x="0" y="0"/>
            <a:ext cx="9144000" cy="1006128"/>
            <a:chOff x="0" y="0"/>
            <a:chExt cx="9144000" cy="1006128"/>
          </a:xfrm>
        </p:grpSpPr>
        <p:sp>
          <p:nvSpPr>
            <p:cNvPr id="11" name="Rettangolo 10"/>
            <p:cNvSpPr/>
            <p:nvPr/>
          </p:nvSpPr>
          <p:spPr>
            <a:xfrm>
              <a:off x="0" y="0"/>
              <a:ext cx="9144000" cy="10002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Torino, 12 maggio 2023</a:t>
              </a:r>
              <a:endParaRPr lang="it-IT" sz="900" b="1" dirty="0">
                <a:solidFill>
                  <a:schemeClr val="bg1"/>
                </a:solidFill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Aula Vallauri - INRIM - C.so Massimo D'Azeglio 42</a:t>
              </a: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 Convegno Nazionale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Geologia Ambientale in 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Piemonte e Valle d’Aosta </a:t>
              </a:r>
              <a:endParaRPr lang="it-IT" sz="1600" dirty="0">
                <a:solidFill>
                  <a:schemeClr val="bg1"/>
                </a:solidFill>
              </a:endParaRPr>
            </a:p>
          </p:txBody>
        </p:sp>
        <p:pic>
          <p:nvPicPr>
            <p:cNvPr id="12" name="Immagine 11" descr="Logo_DST_UNITO_Col_Carta_Intestata.ti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712" y="82724"/>
              <a:ext cx="836712" cy="8367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2" descr="SIGEA APS - GEOSMARTCAMPU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1966" y="142032"/>
              <a:ext cx="1080120" cy="705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GEOTERMIA A BASSA ENTALPIA E GEOSCAMBI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4352" y="25400"/>
              <a:ext cx="976368" cy="980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8" descr="Geologivda.it - Ordine dei Geologi della Valle d'Aosta - Albo iscritti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7886" y="95424"/>
              <a:ext cx="3239344" cy="723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uppo 18"/>
          <p:cNvGrpSpPr/>
          <p:nvPr/>
        </p:nvGrpSpPr>
        <p:grpSpPr>
          <a:xfrm>
            <a:off x="393194" y="1415725"/>
            <a:ext cx="3645059" cy="4741776"/>
            <a:chOff x="154658" y="2101516"/>
            <a:chExt cx="3645059" cy="4741776"/>
          </a:xfrm>
        </p:grpSpPr>
        <p:pic>
          <p:nvPicPr>
            <p:cNvPr id="20" name="Picture 4" descr="idrogeologia2 copy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54658" y="2101516"/>
              <a:ext cx="3645059" cy="4741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Figura a mano libera 20"/>
            <p:cNvSpPr/>
            <p:nvPr/>
          </p:nvSpPr>
          <p:spPr>
            <a:xfrm>
              <a:off x="1075267" y="3437467"/>
              <a:ext cx="2413000" cy="2819400"/>
            </a:xfrm>
            <a:custGeom>
              <a:avLst/>
              <a:gdLst>
                <a:gd name="connsiteX0" fmla="*/ 1794933 w 2413000"/>
                <a:gd name="connsiteY0" fmla="*/ 0 h 2819400"/>
                <a:gd name="connsiteX1" fmla="*/ 1667933 w 2413000"/>
                <a:gd name="connsiteY1" fmla="*/ 33866 h 2819400"/>
                <a:gd name="connsiteX2" fmla="*/ 1634066 w 2413000"/>
                <a:gd name="connsiteY2" fmla="*/ 160866 h 2819400"/>
                <a:gd name="connsiteX3" fmla="*/ 1557866 w 2413000"/>
                <a:gd name="connsiteY3" fmla="*/ 262466 h 2819400"/>
                <a:gd name="connsiteX4" fmla="*/ 1540933 w 2413000"/>
                <a:gd name="connsiteY4" fmla="*/ 330200 h 2819400"/>
                <a:gd name="connsiteX5" fmla="*/ 1447800 w 2413000"/>
                <a:gd name="connsiteY5" fmla="*/ 381000 h 2819400"/>
                <a:gd name="connsiteX6" fmla="*/ 1270000 w 2413000"/>
                <a:gd name="connsiteY6" fmla="*/ 431800 h 2819400"/>
                <a:gd name="connsiteX7" fmla="*/ 1126066 w 2413000"/>
                <a:gd name="connsiteY7" fmla="*/ 431800 h 2819400"/>
                <a:gd name="connsiteX8" fmla="*/ 1041400 w 2413000"/>
                <a:gd name="connsiteY8" fmla="*/ 448733 h 2819400"/>
                <a:gd name="connsiteX9" fmla="*/ 1041400 w 2413000"/>
                <a:gd name="connsiteY9" fmla="*/ 448733 h 2819400"/>
                <a:gd name="connsiteX10" fmla="*/ 922866 w 2413000"/>
                <a:gd name="connsiteY10" fmla="*/ 609600 h 2819400"/>
                <a:gd name="connsiteX11" fmla="*/ 846666 w 2413000"/>
                <a:gd name="connsiteY11" fmla="*/ 702733 h 2819400"/>
                <a:gd name="connsiteX12" fmla="*/ 736600 w 2413000"/>
                <a:gd name="connsiteY12" fmla="*/ 711200 h 2819400"/>
                <a:gd name="connsiteX13" fmla="*/ 592666 w 2413000"/>
                <a:gd name="connsiteY13" fmla="*/ 804333 h 2819400"/>
                <a:gd name="connsiteX14" fmla="*/ 508000 w 2413000"/>
                <a:gd name="connsiteY14" fmla="*/ 889000 h 2819400"/>
                <a:gd name="connsiteX15" fmla="*/ 381000 w 2413000"/>
                <a:gd name="connsiteY15" fmla="*/ 1032933 h 2819400"/>
                <a:gd name="connsiteX16" fmla="*/ 364066 w 2413000"/>
                <a:gd name="connsiteY16" fmla="*/ 1168400 h 2819400"/>
                <a:gd name="connsiteX17" fmla="*/ 338666 w 2413000"/>
                <a:gd name="connsiteY17" fmla="*/ 1270000 h 2819400"/>
                <a:gd name="connsiteX18" fmla="*/ 296333 w 2413000"/>
                <a:gd name="connsiteY18" fmla="*/ 1337733 h 2819400"/>
                <a:gd name="connsiteX19" fmla="*/ 237066 w 2413000"/>
                <a:gd name="connsiteY19" fmla="*/ 1363133 h 2819400"/>
                <a:gd name="connsiteX20" fmla="*/ 228600 w 2413000"/>
                <a:gd name="connsiteY20" fmla="*/ 1447800 h 2819400"/>
                <a:gd name="connsiteX21" fmla="*/ 287866 w 2413000"/>
                <a:gd name="connsiteY21" fmla="*/ 1557866 h 2819400"/>
                <a:gd name="connsiteX22" fmla="*/ 220133 w 2413000"/>
                <a:gd name="connsiteY22" fmla="*/ 1583266 h 2819400"/>
                <a:gd name="connsiteX23" fmla="*/ 160866 w 2413000"/>
                <a:gd name="connsiteY23" fmla="*/ 1617133 h 2819400"/>
                <a:gd name="connsiteX24" fmla="*/ 118533 w 2413000"/>
                <a:gd name="connsiteY24" fmla="*/ 1693333 h 2819400"/>
                <a:gd name="connsiteX25" fmla="*/ 67733 w 2413000"/>
                <a:gd name="connsiteY25" fmla="*/ 1778000 h 2819400"/>
                <a:gd name="connsiteX26" fmla="*/ 33866 w 2413000"/>
                <a:gd name="connsiteY26" fmla="*/ 1803400 h 2819400"/>
                <a:gd name="connsiteX27" fmla="*/ 0 w 2413000"/>
                <a:gd name="connsiteY27" fmla="*/ 1896533 h 2819400"/>
                <a:gd name="connsiteX28" fmla="*/ 25400 w 2413000"/>
                <a:gd name="connsiteY28" fmla="*/ 2023533 h 2819400"/>
                <a:gd name="connsiteX29" fmla="*/ 152400 w 2413000"/>
                <a:gd name="connsiteY29" fmla="*/ 2091266 h 2819400"/>
                <a:gd name="connsiteX30" fmla="*/ 152400 w 2413000"/>
                <a:gd name="connsiteY30" fmla="*/ 2175933 h 2819400"/>
                <a:gd name="connsiteX31" fmla="*/ 304800 w 2413000"/>
                <a:gd name="connsiteY31" fmla="*/ 2235200 h 2819400"/>
                <a:gd name="connsiteX32" fmla="*/ 287866 w 2413000"/>
                <a:gd name="connsiteY32" fmla="*/ 2446866 h 2819400"/>
                <a:gd name="connsiteX33" fmla="*/ 177800 w 2413000"/>
                <a:gd name="connsiteY33" fmla="*/ 2556933 h 2819400"/>
                <a:gd name="connsiteX34" fmla="*/ 135466 w 2413000"/>
                <a:gd name="connsiteY34" fmla="*/ 2590800 h 2819400"/>
                <a:gd name="connsiteX35" fmla="*/ 194733 w 2413000"/>
                <a:gd name="connsiteY35" fmla="*/ 2641600 h 2819400"/>
                <a:gd name="connsiteX36" fmla="*/ 245533 w 2413000"/>
                <a:gd name="connsiteY36" fmla="*/ 2734733 h 2819400"/>
                <a:gd name="connsiteX37" fmla="*/ 347133 w 2413000"/>
                <a:gd name="connsiteY37" fmla="*/ 2819400 h 2819400"/>
                <a:gd name="connsiteX38" fmla="*/ 541866 w 2413000"/>
                <a:gd name="connsiteY38" fmla="*/ 2785533 h 2819400"/>
                <a:gd name="connsiteX39" fmla="*/ 643466 w 2413000"/>
                <a:gd name="connsiteY39" fmla="*/ 2650066 h 2819400"/>
                <a:gd name="connsiteX40" fmla="*/ 694266 w 2413000"/>
                <a:gd name="connsiteY40" fmla="*/ 2497666 h 2819400"/>
                <a:gd name="connsiteX41" fmla="*/ 719666 w 2413000"/>
                <a:gd name="connsiteY41" fmla="*/ 2294466 h 2819400"/>
                <a:gd name="connsiteX42" fmla="*/ 736600 w 2413000"/>
                <a:gd name="connsiteY42" fmla="*/ 2133600 h 2819400"/>
                <a:gd name="connsiteX43" fmla="*/ 685800 w 2413000"/>
                <a:gd name="connsiteY43" fmla="*/ 1972733 h 2819400"/>
                <a:gd name="connsiteX44" fmla="*/ 778933 w 2413000"/>
                <a:gd name="connsiteY44" fmla="*/ 1845733 h 2819400"/>
                <a:gd name="connsiteX45" fmla="*/ 863600 w 2413000"/>
                <a:gd name="connsiteY45" fmla="*/ 1752600 h 2819400"/>
                <a:gd name="connsiteX46" fmla="*/ 939800 w 2413000"/>
                <a:gd name="connsiteY46" fmla="*/ 1684866 h 2819400"/>
                <a:gd name="connsiteX47" fmla="*/ 897466 w 2413000"/>
                <a:gd name="connsiteY47" fmla="*/ 1507066 h 2819400"/>
                <a:gd name="connsiteX48" fmla="*/ 643466 w 2413000"/>
                <a:gd name="connsiteY48" fmla="*/ 1557866 h 2819400"/>
                <a:gd name="connsiteX49" fmla="*/ 558800 w 2413000"/>
                <a:gd name="connsiteY49" fmla="*/ 1532466 h 2819400"/>
                <a:gd name="connsiteX50" fmla="*/ 558800 w 2413000"/>
                <a:gd name="connsiteY50" fmla="*/ 1422400 h 2819400"/>
                <a:gd name="connsiteX51" fmla="*/ 651933 w 2413000"/>
                <a:gd name="connsiteY51" fmla="*/ 1380066 h 2819400"/>
                <a:gd name="connsiteX52" fmla="*/ 719666 w 2413000"/>
                <a:gd name="connsiteY52" fmla="*/ 1270000 h 2819400"/>
                <a:gd name="connsiteX53" fmla="*/ 795866 w 2413000"/>
                <a:gd name="connsiteY53" fmla="*/ 1244600 h 2819400"/>
                <a:gd name="connsiteX54" fmla="*/ 812800 w 2413000"/>
                <a:gd name="connsiteY54" fmla="*/ 1185333 h 2819400"/>
                <a:gd name="connsiteX55" fmla="*/ 973666 w 2413000"/>
                <a:gd name="connsiteY55" fmla="*/ 1185333 h 2819400"/>
                <a:gd name="connsiteX56" fmla="*/ 1058333 w 2413000"/>
                <a:gd name="connsiteY56" fmla="*/ 1210733 h 2819400"/>
                <a:gd name="connsiteX57" fmla="*/ 1134533 w 2413000"/>
                <a:gd name="connsiteY57" fmla="*/ 1210733 h 2819400"/>
                <a:gd name="connsiteX58" fmla="*/ 1210733 w 2413000"/>
                <a:gd name="connsiteY58" fmla="*/ 1185333 h 2819400"/>
                <a:gd name="connsiteX59" fmla="*/ 1270000 w 2413000"/>
                <a:gd name="connsiteY59" fmla="*/ 1219200 h 2819400"/>
                <a:gd name="connsiteX60" fmla="*/ 1388533 w 2413000"/>
                <a:gd name="connsiteY60" fmla="*/ 1185333 h 2819400"/>
                <a:gd name="connsiteX61" fmla="*/ 1490133 w 2413000"/>
                <a:gd name="connsiteY61" fmla="*/ 1219200 h 2819400"/>
                <a:gd name="connsiteX62" fmla="*/ 1634066 w 2413000"/>
                <a:gd name="connsiteY62" fmla="*/ 1236133 h 2819400"/>
                <a:gd name="connsiteX63" fmla="*/ 1667933 w 2413000"/>
                <a:gd name="connsiteY63" fmla="*/ 1320800 h 2819400"/>
                <a:gd name="connsiteX64" fmla="*/ 1718733 w 2413000"/>
                <a:gd name="connsiteY64" fmla="*/ 1388533 h 2819400"/>
                <a:gd name="connsiteX65" fmla="*/ 1845733 w 2413000"/>
                <a:gd name="connsiteY65" fmla="*/ 1413933 h 2819400"/>
                <a:gd name="connsiteX66" fmla="*/ 1896533 w 2413000"/>
                <a:gd name="connsiteY66" fmla="*/ 1464733 h 2819400"/>
                <a:gd name="connsiteX67" fmla="*/ 1905000 w 2413000"/>
                <a:gd name="connsiteY67" fmla="*/ 1524000 h 2819400"/>
                <a:gd name="connsiteX68" fmla="*/ 2040466 w 2413000"/>
                <a:gd name="connsiteY68" fmla="*/ 1574800 h 2819400"/>
                <a:gd name="connsiteX69" fmla="*/ 1989666 w 2413000"/>
                <a:gd name="connsiteY69" fmla="*/ 1693333 h 2819400"/>
                <a:gd name="connsiteX70" fmla="*/ 1854200 w 2413000"/>
                <a:gd name="connsiteY70" fmla="*/ 1659466 h 2819400"/>
                <a:gd name="connsiteX71" fmla="*/ 1718733 w 2413000"/>
                <a:gd name="connsiteY71" fmla="*/ 1659466 h 2819400"/>
                <a:gd name="connsiteX72" fmla="*/ 1600200 w 2413000"/>
                <a:gd name="connsiteY72" fmla="*/ 1693333 h 2819400"/>
                <a:gd name="connsiteX73" fmla="*/ 1608666 w 2413000"/>
                <a:gd name="connsiteY73" fmla="*/ 1786466 h 2819400"/>
                <a:gd name="connsiteX74" fmla="*/ 1718733 w 2413000"/>
                <a:gd name="connsiteY74" fmla="*/ 1888066 h 2819400"/>
                <a:gd name="connsiteX75" fmla="*/ 1778000 w 2413000"/>
                <a:gd name="connsiteY75" fmla="*/ 1972733 h 2819400"/>
                <a:gd name="connsiteX76" fmla="*/ 1786466 w 2413000"/>
                <a:gd name="connsiteY76" fmla="*/ 2065866 h 2819400"/>
                <a:gd name="connsiteX77" fmla="*/ 1854200 w 2413000"/>
                <a:gd name="connsiteY77" fmla="*/ 2091266 h 2819400"/>
                <a:gd name="connsiteX78" fmla="*/ 1938866 w 2413000"/>
                <a:gd name="connsiteY78" fmla="*/ 2116666 h 2819400"/>
                <a:gd name="connsiteX79" fmla="*/ 2057400 w 2413000"/>
                <a:gd name="connsiteY79" fmla="*/ 2065866 h 2819400"/>
                <a:gd name="connsiteX80" fmla="*/ 2125133 w 2413000"/>
                <a:gd name="connsiteY80" fmla="*/ 2023533 h 2819400"/>
                <a:gd name="connsiteX81" fmla="*/ 2235200 w 2413000"/>
                <a:gd name="connsiteY81" fmla="*/ 1989666 h 2819400"/>
                <a:gd name="connsiteX82" fmla="*/ 2235200 w 2413000"/>
                <a:gd name="connsiteY82" fmla="*/ 1896533 h 2819400"/>
                <a:gd name="connsiteX83" fmla="*/ 2209800 w 2413000"/>
                <a:gd name="connsiteY83" fmla="*/ 1752600 h 2819400"/>
                <a:gd name="connsiteX84" fmla="*/ 2286000 w 2413000"/>
                <a:gd name="connsiteY84" fmla="*/ 1710266 h 2819400"/>
                <a:gd name="connsiteX85" fmla="*/ 2413000 w 2413000"/>
                <a:gd name="connsiteY85" fmla="*/ 1718733 h 2819400"/>
                <a:gd name="connsiteX86" fmla="*/ 2260600 w 2413000"/>
                <a:gd name="connsiteY86" fmla="*/ 1447800 h 2819400"/>
                <a:gd name="connsiteX87" fmla="*/ 2091266 w 2413000"/>
                <a:gd name="connsiteY87" fmla="*/ 1524000 h 2819400"/>
                <a:gd name="connsiteX88" fmla="*/ 1930400 w 2413000"/>
                <a:gd name="connsiteY88" fmla="*/ 1473200 h 2819400"/>
                <a:gd name="connsiteX89" fmla="*/ 1820333 w 2413000"/>
                <a:gd name="connsiteY89" fmla="*/ 1244600 h 2819400"/>
                <a:gd name="connsiteX90" fmla="*/ 1761066 w 2413000"/>
                <a:gd name="connsiteY90" fmla="*/ 1134533 h 2819400"/>
                <a:gd name="connsiteX91" fmla="*/ 1744133 w 2413000"/>
                <a:gd name="connsiteY91" fmla="*/ 931333 h 2819400"/>
                <a:gd name="connsiteX92" fmla="*/ 1778000 w 2413000"/>
                <a:gd name="connsiteY92" fmla="*/ 855133 h 2819400"/>
                <a:gd name="connsiteX93" fmla="*/ 1913466 w 2413000"/>
                <a:gd name="connsiteY93" fmla="*/ 863600 h 2819400"/>
                <a:gd name="connsiteX94" fmla="*/ 1972733 w 2413000"/>
                <a:gd name="connsiteY94" fmla="*/ 973666 h 2819400"/>
                <a:gd name="connsiteX95" fmla="*/ 2032000 w 2413000"/>
                <a:gd name="connsiteY95" fmla="*/ 905933 h 2819400"/>
                <a:gd name="connsiteX96" fmla="*/ 2065866 w 2413000"/>
                <a:gd name="connsiteY96" fmla="*/ 872066 h 2819400"/>
                <a:gd name="connsiteX97" fmla="*/ 2032000 w 2413000"/>
                <a:gd name="connsiteY97" fmla="*/ 804333 h 2819400"/>
                <a:gd name="connsiteX98" fmla="*/ 2192866 w 2413000"/>
                <a:gd name="connsiteY98" fmla="*/ 778933 h 2819400"/>
                <a:gd name="connsiteX99" fmla="*/ 2125133 w 2413000"/>
                <a:gd name="connsiteY99" fmla="*/ 626533 h 2819400"/>
                <a:gd name="connsiteX100" fmla="*/ 2015066 w 2413000"/>
                <a:gd name="connsiteY100" fmla="*/ 550333 h 2819400"/>
                <a:gd name="connsiteX101" fmla="*/ 2006600 w 2413000"/>
                <a:gd name="connsiteY101" fmla="*/ 414866 h 2819400"/>
                <a:gd name="connsiteX102" fmla="*/ 1964266 w 2413000"/>
                <a:gd name="connsiteY102" fmla="*/ 304800 h 2819400"/>
                <a:gd name="connsiteX103" fmla="*/ 1964266 w 2413000"/>
                <a:gd name="connsiteY103" fmla="*/ 237066 h 2819400"/>
                <a:gd name="connsiteX104" fmla="*/ 1913466 w 2413000"/>
                <a:gd name="connsiteY104" fmla="*/ 143933 h 2819400"/>
                <a:gd name="connsiteX105" fmla="*/ 1837266 w 2413000"/>
                <a:gd name="connsiteY105" fmla="*/ 84666 h 2819400"/>
                <a:gd name="connsiteX106" fmla="*/ 1794933 w 2413000"/>
                <a:gd name="connsiteY106" fmla="*/ 0 h 281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</a:cxnLst>
              <a:rect l="l" t="t" r="r" b="b"/>
              <a:pathLst>
                <a:path w="2413000" h="2819400">
                  <a:moveTo>
                    <a:pt x="1794933" y="0"/>
                  </a:moveTo>
                  <a:lnTo>
                    <a:pt x="1667933" y="33866"/>
                  </a:lnTo>
                  <a:lnTo>
                    <a:pt x="1634066" y="160866"/>
                  </a:lnTo>
                  <a:lnTo>
                    <a:pt x="1557866" y="262466"/>
                  </a:lnTo>
                  <a:lnTo>
                    <a:pt x="1540933" y="330200"/>
                  </a:lnTo>
                  <a:lnTo>
                    <a:pt x="1447800" y="381000"/>
                  </a:lnTo>
                  <a:lnTo>
                    <a:pt x="1270000" y="431800"/>
                  </a:lnTo>
                  <a:lnTo>
                    <a:pt x="1126066" y="431800"/>
                  </a:lnTo>
                  <a:lnTo>
                    <a:pt x="1041400" y="448733"/>
                  </a:lnTo>
                  <a:lnTo>
                    <a:pt x="1041400" y="448733"/>
                  </a:lnTo>
                  <a:lnTo>
                    <a:pt x="922866" y="609600"/>
                  </a:lnTo>
                  <a:lnTo>
                    <a:pt x="846666" y="702733"/>
                  </a:lnTo>
                  <a:lnTo>
                    <a:pt x="736600" y="711200"/>
                  </a:lnTo>
                  <a:lnTo>
                    <a:pt x="592666" y="804333"/>
                  </a:lnTo>
                  <a:lnTo>
                    <a:pt x="508000" y="889000"/>
                  </a:lnTo>
                  <a:lnTo>
                    <a:pt x="381000" y="1032933"/>
                  </a:lnTo>
                  <a:lnTo>
                    <a:pt x="364066" y="1168400"/>
                  </a:lnTo>
                  <a:lnTo>
                    <a:pt x="338666" y="1270000"/>
                  </a:lnTo>
                  <a:lnTo>
                    <a:pt x="296333" y="1337733"/>
                  </a:lnTo>
                  <a:lnTo>
                    <a:pt x="237066" y="1363133"/>
                  </a:lnTo>
                  <a:lnTo>
                    <a:pt x="228600" y="1447800"/>
                  </a:lnTo>
                  <a:lnTo>
                    <a:pt x="287866" y="1557866"/>
                  </a:lnTo>
                  <a:lnTo>
                    <a:pt x="220133" y="1583266"/>
                  </a:lnTo>
                  <a:lnTo>
                    <a:pt x="160866" y="1617133"/>
                  </a:lnTo>
                  <a:lnTo>
                    <a:pt x="118533" y="1693333"/>
                  </a:lnTo>
                  <a:lnTo>
                    <a:pt x="67733" y="1778000"/>
                  </a:lnTo>
                  <a:lnTo>
                    <a:pt x="33866" y="1803400"/>
                  </a:lnTo>
                  <a:lnTo>
                    <a:pt x="0" y="1896533"/>
                  </a:lnTo>
                  <a:lnTo>
                    <a:pt x="25400" y="2023533"/>
                  </a:lnTo>
                  <a:lnTo>
                    <a:pt x="152400" y="2091266"/>
                  </a:lnTo>
                  <a:lnTo>
                    <a:pt x="152400" y="2175933"/>
                  </a:lnTo>
                  <a:lnTo>
                    <a:pt x="304800" y="2235200"/>
                  </a:lnTo>
                  <a:lnTo>
                    <a:pt x="287866" y="2446866"/>
                  </a:lnTo>
                  <a:lnTo>
                    <a:pt x="177800" y="2556933"/>
                  </a:lnTo>
                  <a:lnTo>
                    <a:pt x="135466" y="2590800"/>
                  </a:lnTo>
                  <a:lnTo>
                    <a:pt x="194733" y="2641600"/>
                  </a:lnTo>
                  <a:lnTo>
                    <a:pt x="245533" y="2734733"/>
                  </a:lnTo>
                  <a:lnTo>
                    <a:pt x="347133" y="2819400"/>
                  </a:lnTo>
                  <a:lnTo>
                    <a:pt x="541866" y="2785533"/>
                  </a:lnTo>
                  <a:lnTo>
                    <a:pt x="643466" y="2650066"/>
                  </a:lnTo>
                  <a:lnTo>
                    <a:pt x="694266" y="2497666"/>
                  </a:lnTo>
                  <a:lnTo>
                    <a:pt x="719666" y="2294466"/>
                  </a:lnTo>
                  <a:lnTo>
                    <a:pt x="736600" y="2133600"/>
                  </a:lnTo>
                  <a:lnTo>
                    <a:pt x="685800" y="1972733"/>
                  </a:lnTo>
                  <a:lnTo>
                    <a:pt x="778933" y="1845733"/>
                  </a:lnTo>
                  <a:lnTo>
                    <a:pt x="863600" y="1752600"/>
                  </a:lnTo>
                  <a:lnTo>
                    <a:pt x="939800" y="1684866"/>
                  </a:lnTo>
                  <a:lnTo>
                    <a:pt x="897466" y="1507066"/>
                  </a:lnTo>
                  <a:lnTo>
                    <a:pt x="643466" y="1557866"/>
                  </a:lnTo>
                  <a:lnTo>
                    <a:pt x="558800" y="1532466"/>
                  </a:lnTo>
                  <a:lnTo>
                    <a:pt x="558800" y="1422400"/>
                  </a:lnTo>
                  <a:lnTo>
                    <a:pt x="651933" y="1380066"/>
                  </a:lnTo>
                  <a:lnTo>
                    <a:pt x="719666" y="1270000"/>
                  </a:lnTo>
                  <a:lnTo>
                    <a:pt x="795866" y="1244600"/>
                  </a:lnTo>
                  <a:lnTo>
                    <a:pt x="812800" y="1185333"/>
                  </a:lnTo>
                  <a:lnTo>
                    <a:pt x="973666" y="1185333"/>
                  </a:lnTo>
                  <a:lnTo>
                    <a:pt x="1058333" y="1210733"/>
                  </a:lnTo>
                  <a:lnTo>
                    <a:pt x="1134533" y="1210733"/>
                  </a:lnTo>
                  <a:lnTo>
                    <a:pt x="1210733" y="1185333"/>
                  </a:lnTo>
                  <a:lnTo>
                    <a:pt x="1270000" y="1219200"/>
                  </a:lnTo>
                  <a:lnTo>
                    <a:pt x="1388533" y="1185333"/>
                  </a:lnTo>
                  <a:lnTo>
                    <a:pt x="1490133" y="1219200"/>
                  </a:lnTo>
                  <a:lnTo>
                    <a:pt x="1634066" y="1236133"/>
                  </a:lnTo>
                  <a:lnTo>
                    <a:pt x="1667933" y="1320800"/>
                  </a:lnTo>
                  <a:lnTo>
                    <a:pt x="1718733" y="1388533"/>
                  </a:lnTo>
                  <a:lnTo>
                    <a:pt x="1845733" y="1413933"/>
                  </a:lnTo>
                  <a:lnTo>
                    <a:pt x="1896533" y="1464733"/>
                  </a:lnTo>
                  <a:lnTo>
                    <a:pt x="1905000" y="1524000"/>
                  </a:lnTo>
                  <a:lnTo>
                    <a:pt x="2040466" y="1574800"/>
                  </a:lnTo>
                  <a:lnTo>
                    <a:pt x="1989666" y="1693333"/>
                  </a:lnTo>
                  <a:lnTo>
                    <a:pt x="1854200" y="1659466"/>
                  </a:lnTo>
                  <a:lnTo>
                    <a:pt x="1718733" y="1659466"/>
                  </a:lnTo>
                  <a:lnTo>
                    <a:pt x="1600200" y="1693333"/>
                  </a:lnTo>
                  <a:lnTo>
                    <a:pt x="1608666" y="1786466"/>
                  </a:lnTo>
                  <a:lnTo>
                    <a:pt x="1718733" y="1888066"/>
                  </a:lnTo>
                  <a:lnTo>
                    <a:pt x="1778000" y="1972733"/>
                  </a:lnTo>
                  <a:lnTo>
                    <a:pt x="1786466" y="2065866"/>
                  </a:lnTo>
                  <a:lnTo>
                    <a:pt x="1854200" y="2091266"/>
                  </a:lnTo>
                  <a:lnTo>
                    <a:pt x="1938866" y="2116666"/>
                  </a:lnTo>
                  <a:lnTo>
                    <a:pt x="2057400" y="2065866"/>
                  </a:lnTo>
                  <a:lnTo>
                    <a:pt x="2125133" y="2023533"/>
                  </a:lnTo>
                  <a:lnTo>
                    <a:pt x="2235200" y="1989666"/>
                  </a:lnTo>
                  <a:lnTo>
                    <a:pt x="2235200" y="1896533"/>
                  </a:lnTo>
                  <a:lnTo>
                    <a:pt x="2209800" y="1752600"/>
                  </a:lnTo>
                  <a:lnTo>
                    <a:pt x="2286000" y="1710266"/>
                  </a:lnTo>
                  <a:lnTo>
                    <a:pt x="2413000" y="1718733"/>
                  </a:lnTo>
                  <a:lnTo>
                    <a:pt x="2260600" y="1447800"/>
                  </a:lnTo>
                  <a:lnTo>
                    <a:pt x="2091266" y="1524000"/>
                  </a:lnTo>
                  <a:lnTo>
                    <a:pt x="1930400" y="1473200"/>
                  </a:lnTo>
                  <a:lnTo>
                    <a:pt x="1820333" y="1244600"/>
                  </a:lnTo>
                  <a:lnTo>
                    <a:pt x="1761066" y="1134533"/>
                  </a:lnTo>
                  <a:lnTo>
                    <a:pt x="1744133" y="931333"/>
                  </a:lnTo>
                  <a:lnTo>
                    <a:pt x="1778000" y="855133"/>
                  </a:lnTo>
                  <a:lnTo>
                    <a:pt x="1913466" y="863600"/>
                  </a:lnTo>
                  <a:lnTo>
                    <a:pt x="1972733" y="973666"/>
                  </a:lnTo>
                  <a:lnTo>
                    <a:pt x="2032000" y="905933"/>
                  </a:lnTo>
                  <a:lnTo>
                    <a:pt x="2065866" y="872066"/>
                  </a:lnTo>
                  <a:lnTo>
                    <a:pt x="2032000" y="804333"/>
                  </a:lnTo>
                  <a:lnTo>
                    <a:pt x="2192866" y="778933"/>
                  </a:lnTo>
                  <a:lnTo>
                    <a:pt x="2125133" y="626533"/>
                  </a:lnTo>
                  <a:lnTo>
                    <a:pt x="2015066" y="550333"/>
                  </a:lnTo>
                  <a:lnTo>
                    <a:pt x="2006600" y="414866"/>
                  </a:lnTo>
                  <a:lnTo>
                    <a:pt x="1964266" y="304800"/>
                  </a:lnTo>
                  <a:lnTo>
                    <a:pt x="1964266" y="237066"/>
                  </a:lnTo>
                  <a:lnTo>
                    <a:pt x="1913466" y="143933"/>
                  </a:lnTo>
                  <a:lnTo>
                    <a:pt x="1837266" y="84666"/>
                  </a:lnTo>
                  <a:lnTo>
                    <a:pt x="1794933" y="0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22" name="Picture 5" descr="Immagine"/>
          <p:cNvPicPr>
            <a:picLocks noChangeAspect="1" noChangeArrowheads="1"/>
          </p:cNvPicPr>
          <p:nvPr/>
        </p:nvPicPr>
        <p:blipFill>
          <a:blip r:embed="rId7" cstate="print"/>
          <a:srcRect l="11731"/>
          <a:stretch>
            <a:fillRect/>
          </a:stretch>
        </p:blipFill>
        <p:spPr bwMode="auto">
          <a:xfrm>
            <a:off x="4355976" y="2276872"/>
            <a:ext cx="4608512" cy="332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9"/>
          <p:cNvGrpSpPr/>
          <p:nvPr/>
        </p:nvGrpSpPr>
        <p:grpSpPr>
          <a:xfrm>
            <a:off x="0" y="0"/>
            <a:ext cx="9144000" cy="1006128"/>
            <a:chOff x="0" y="0"/>
            <a:chExt cx="9144000" cy="1006128"/>
          </a:xfrm>
        </p:grpSpPr>
        <p:sp>
          <p:nvSpPr>
            <p:cNvPr id="11" name="Rettangolo 10"/>
            <p:cNvSpPr/>
            <p:nvPr/>
          </p:nvSpPr>
          <p:spPr>
            <a:xfrm>
              <a:off x="0" y="0"/>
              <a:ext cx="9144000" cy="10002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Torino, 12 maggio 2023</a:t>
              </a:r>
              <a:endParaRPr lang="it-IT" sz="900" b="1" dirty="0">
                <a:solidFill>
                  <a:schemeClr val="bg1"/>
                </a:solidFill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Aula Vallauri - INRIM - C.so Massimo D'Azeglio 42</a:t>
              </a: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 Convegno Nazionale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Geologia Ambientale in 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Piemonte e Valle d’Aosta </a:t>
              </a:r>
              <a:endParaRPr lang="it-IT" sz="1600" dirty="0">
                <a:solidFill>
                  <a:schemeClr val="bg1"/>
                </a:solidFill>
              </a:endParaRPr>
            </a:p>
          </p:txBody>
        </p:sp>
        <p:pic>
          <p:nvPicPr>
            <p:cNvPr id="12" name="Immagine 11" descr="Logo_DST_UNITO_Col_Carta_Intestata.ti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712" y="82724"/>
              <a:ext cx="836712" cy="8367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2" descr="SIGEA APS - GEOSMARTCAMPU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1966" y="142032"/>
              <a:ext cx="1080120" cy="705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GEOTERMIA A BASSA ENTALPIA E GEOSCAMBI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4352" y="25400"/>
              <a:ext cx="976368" cy="980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8" descr="Geologivda.it - Ordine dei Geologi della Valle d'Aosta - Albo iscritti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7886" y="95424"/>
              <a:ext cx="3239344" cy="723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194" name="AutoShape 2" descr="GLI IMPIANTI DI POTABILIZZAZIONE DEL FIUME P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2274237"/>
            <a:ext cx="3013933" cy="3747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6" descr="https://www.smatorino.it/wp-content/uploads/2021/04/29_01-300x19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47864" y="2276872"/>
            <a:ext cx="5644844" cy="3744416"/>
          </a:xfrm>
          <a:prstGeom prst="rect">
            <a:avLst/>
          </a:prstGeom>
          <a:noFill/>
        </p:spPr>
      </p:pic>
      <p:sp>
        <p:nvSpPr>
          <p:cNvPr id="16" name="Rettangolo 15"/>
          <p:cNvSpPr/>
          <p:nvPr/>
        </p:nvSpPr>
        <p:spPr>
          <a:xfrm>
            <a:off x="0" y="1373867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prstClr val="white"/>
                </a:solidFill>
              </a:rPr>
              <a:t>Derivazioni dai corsi d’acqua</a:t>
            </a:r>
          </a:p>
        </p:txBody>
      </p:sp>
    </p:spTree>
    <p:extLst>
      <p:ext uri="{BB962C8B-B14F-4D97-AF65-F5344CB8AC3E}">
        <p14:creationId xmlns:p14="http://schemas.microsoft.com/office/powerpoint/2010/main" val="16831444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9"/>
          <p:cNvGrpSpPr/>
          <p:nvPr/>
        </p:nvGrpSpPr>
        <p:grpSpPr>
          <a:xfrm>
            <a:off x="0" y="0"/>
            <a:ext cx="9144000" cy="1006128"/>
            <a:chOff x="0" y="0"/>
            <a:chExt cx="9144000" cy="1006128"/>
          </a:xfrm>
        </p:grpSpPr>
        <p:sp>
          <p:nvSpPr>
            <p:cNvPr id="11" name="Rettangolo 10"/>
            <p:cNvSpPr/>
            <p:nvPr/>
          </p:nvSpPr>
          <p:spPr>
            <a:xfrm>
              <a:off x="0" y="0"/>
              <a:ext cx="9144000" cy="10002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Torino, 12 maggio 2023</a:t>
              </a:r>
              <a:endParaRPr lang="it-IT" sz="900" b="1" dirty="0">
                <a:solidFill>
                  <a:schemeClr val="bg1"/>
                </a:solidFill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Aula Vallauri - INRIM - C.so Massimo D'Azeglio 42</a:t>
              </a: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 Convegno Nazionale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Geologia Ambientale in 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Piemonte e Valle d’Aosta </a:t>
              </a:r>
              <a:endParaRPr lang="it-IT" sz="1600" dirty="0">
                <a:solidFill>
                  <a:schemeClr val="bg1"/>
                </a:solidFill>
              </a:endParaRPr>
            </a:p>
          </p:txBody>
        </p:sp>
        <p:pic>
          <p:nvPicPr>
            <p:cNvPr id="12" name="Immagine 11" descr="Logo_DST_UNITO_Col_Carta_Intestata.ti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712" y="82724"/>
              <a:ext cx="836712" cy="8367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2" descr="SIGEA APS - GEOSMARTCAMPU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1966" y="142032"/>
              <a:ext cx="1080120" cy="705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GEOTERMIA A BASSA ENTALPIA E GEOSCAMBI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4352" y="25400"/>
              <a:ext cx="976368" cy="980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8" descr="Geologivda.it - Ordine dei Geologi della Valle d'Aosta - Albo iscritti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7886" y="95424"/>
              <a:ext cx="3239344" cy="723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7" descr="aosta 3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980" y="2102176"/>
            <a:ext cx="6048672" cy="4279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tangolo 9"/>
          <p:cNvSpPr/>
          <p:nvPr/>
        </p:nvSpPr>
        <p:spPr>
          <a:xfrm>
            <a:off x="0" y="1373867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prstClr val="white"/>
                </a:solidFill>
              </a:rPr>
              <a:t>e la Valle d’Aosta?</a:t>
            </a:r>
          </a:p>
        </p:txBody>
      </p:sp>
    </p:spTree>
    <p:extLst>
      <p:ext uri="{BB962C8B-B14F-4D97-AF65-F5344CB8AC3E}">
        <p14:creationId xmlns:p14="http://schemas.microsoft.com/office/powerpoint/2010/main" val="16831444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BC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9"/>
          <p:cNvGrpSpPr/>
          <p:nvPr/>
        </p:nvGrpSpPr>
        <p:grpSpPr>
          <a:xfrm>
            <a:off x="0" y="0"/>
            <a:ext cx="9144000" cy="1006128"/>
            <a:chOff x="0" y="0"/>
            <a:chExt cx="9144000" cy="1006128"/>
          </a:xfrm>
        </p:grpSpPr>
        <p:sp>
          <p:nvSpPr>
            <p:cNvPr id="11" name="Rettangolo 10"/>
            <p:cNvSpPr/>
            <p:nvPr/>
          </p:nvSpPr>
          <p:spPr>
            <a:xfrm>
              <a:off x="0" y="0"/>
              <a:ext cx="9144000" cy="10002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Torino, 12 maggio 2023</a:t>
              </a:r>
              <a:endParaRPr lang="it-IT" sz="900" b="1" dirty="0">
                <a:solidFill>
                  <a:schemeClr val="bg1"/>
                </a:solidFill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Aula Vallauri - INRIM - C.so Massimo D'Azeglio 42</a:t>
              </a: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 Convegno Nazionale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Geologia Ambientale in 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Piemonte e Valle d’Aosta </a:t>
              </a:r>
              <a:endParaRPr lang="it-IT" sz="1600" dirty="0">
                <a:solidFill>
                  <a:schemeClr val="bg1"/>
                </a:solidFill>
              </a:endParaRPr>
            </a:p>
          </p:txBody>
        </p:sp>
        <p:pic>
          <p:nvPicPr>
            <p:cNvPr id="12" name="Immagine 11" descr="Logo_DST_UNITO_Col_Carta_Intestata.ti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712" y="82724"/>
              <a:ext cx="836712" cy="8367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2" descr="SIGEA APS - GEOSMARTCAMPU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1966" y="142032"/>
              <a:ext cx="1080120" cy="705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GEOTERMIA A BASSA ENTALPIA E GEOSCAMBI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4352" y="25400"/>
              <a:ext cx="976368" cy="980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8" descr="Geologivda.it - Ordine dei Geologi della Valle d'Aosta - Albo iscritti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7886" y="95424"/>
              <a:ext cx="3239344" cy="723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434" name="AutoShape 2" descr="Capitolo 6: L'acqua sotterranea e il ciclo idrologico | Freeze and Cherry  Groundwater 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" name="Rettangolo 2"/>
          <p:cNvSpPr/>
          <p:nvPr/>
        </p:nvSpPr>
        <p:spPr>
          <a:xfrm>
            <a:off x="0" y="1340768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</a:rPr>
              <a:t>RISORSE IDRICHE</a:t>
            </a:r>
          </a:p>
        </p:txBody>
      </p:sp>
      <p:pic>
        <p:nvPicPr>
          <p:cNvPr id="55298" name="Picture 2" descr="Due miliardi di persone senza acqua potabile"/>
          <p:cNvPicPr>
            <a:picLocks noChangeAspect="1" noChangeArrowheads="1"/>
          </p:cNvPicPr>
          <p:nvPr/>
        </p:nvPicPr>
        <p:blipFill>
          <a:blip r:embed="rId6" cstate="print"/>
          <a:srcRect l="3243" t="17509" r="14621"/>
          <a:stretch>
            <a:fillRect/>
          </a:stretch>
        </p:blipFill>
        <p:spPr bwMode="auto">
          <a:xfrm>
            <a:off x="336277" y="2132856"/>
            <a:ext cx="8443798" cy="43924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9"/>
          <p:cNvGrpSpPr/>
          <p:nvPr/>
        </p:nvGrpSpPr>
        <p:grpSpPr>
          <a:xfrm>
            <a:off x="0" y="0"/>
            <a:ext cx="9144000" cy="1006128"/>
            <a:chOff x="0" y="0"/>
            <a:chExt cx="9144000" cy="1006128"/>
          </a:xfrm>
        </p:grpSpPr>
        <p:sp>
          <p:nvSpPr>
            <p:cNvPr id="11" name="Rettangolo 10"/>
            <p:cNvSpPr/>
            <p:nvPr/>
          </p:nvSpPr>
          <p:spPr>
            <a:xfrm>
              <a:off x="0" y="0"/>
              <a:ext cx="9144000" cy="10002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Torino, 12 maggio 2023</a:t>
              </a:r>
              <a:endParaRPr lang="it-IT" sz="900" b="1" dirty="0">
                <a:solidFill>
                  <a:schemeClr val="bg1"/>
                </a:solidFill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Aula Vallauri - INRIM - C.so Massimo D'Azeglio 42</a:t>
              </a: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 Convegno Nazionale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Geologia Ambientale in 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Piemonte e Valle d’Aosta </a:t>
              </a:r>
              <a:endParaRPr lang="it-IT" sz="1600" dirty="0">
                <a:solidFill>
                  <a:schemeClr val="bg1"/>
                </a:solidFill>
              </a:endParaRPr>
            </a:p>
          </p:txBody>
        </p:sp>
        <p:pic>
          <p:nvPicPr>
            <p:cNvPr id="12" name="Immagine 11" descr="Logo_DST_UNITO_Col_Carta_Intestata.ti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712" y="82724"/>
              <a:ext cx="836712" cy="8367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2" descr="SIGEA APS - GEOSMARTCAMPU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1966" y="142032"/>
              <a:ext cx="1080120" cy="705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GEOTERMIA A BASSA ENTALPIA E GEOSCAMBI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4352" y="25400"/>
              <a:ext cx="976368" cy="980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8" descr="Geologivda.it - Ordine dei Geologi della Valle d'Aosta - Albo iscritti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7886" y="95424"/>
              <a:ext cx="3239344" cy="723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 cstate="print"/>
          <a:srcRect l="738" t="10083" r="739" b="14236"/>
          <a:stretch>
            <a:fillRect/>
          </a:stretch>
        </p:blipFill>
        <p:spPr bwMode="auto">
          <a:xfrm>
            <a:off x="123825" y="1844824"/>
            <a:ext cx="8896350" cy="4447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tangolo 8"/>
          <p:cNvSpPr/>
          <p:nvPr/>
        </p:nvSpPr>
        <p:spPr>
          <a:xfrm>
            <a:off x="0" y="1373867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prstClr val="white"/>
                </a:solidFill>
              </a:rPr>
              <a:t>Considerazioni sulle nostre risorse idriche …</a:t>
            </a:r>
          </a:p>
        </p:txBody>
      </p:sp>
      <p:sp>
        <p:nvSpPr>
          <p:cNvPr id="10" name="Rettangolo 9"/>
          <p:cNvSpPr/>
          <p:nvPr/>
        </p:nvSpPr>
        <p:spPr>
          <a:xfrm>
            <a:off x="0" y="6396335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prstClr val="white"/>
                </a:solidFill>
              </a:rPr>
              <a:t>Il problema principale in Piemonte e Valle d’Aosta è un altro …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BC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9"/>
          <p:cNvGrpSpPr/>
          <p:nvPr/>
        </p:nvGrpSpPr>
        <p:grpSpPr>
          <a:xfrm>
            <a:off x="0" y="0"/>
            <a:ext cx="9144000" cy="1006128"/>
            <a:chOff x="0" y="0"/>
            <a:chExt cx="9144000" cy="1006128"/>
          </a:xfrm>
        </p:grpSpPr>
        <p:sp>
          <p:nvSpPr>
            <p:cNvPr id="11" name="Rettangolo 10"/>
            <p:cNvSpPr/>
            <p:nvPr/>
          </p:nvSpPr>
          <p:spPr>
            <a:xfrm>
              <a:off x="0" y="0"/>
              <a:ext cx="9144000" cy="10002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Torino, 12 maggio 2023</a:t>
              </a:r>
              <a:endParaRPr lang="it-IT" sz="900" b="1" dirty="0">
                <a:solidFill>
                  <a:schemeClr val="bg1"/>
                </a:solidFill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Aula Vallauri - INRIM - C.so Massimo D'Azeglio 42</a:t>
              </a: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 Convegno Nazionale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Geologia Ambientale in 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Piemonte e Valle d’Aosta </a:t>
              </a:r>
              <a:endParaRPr lang="it-IT" sz="1600" dirty="0">
                <a:solidFill>
                  <a:schemeClr val="bg1"/>
                </a:solidFill>
              </a:endParaRPr>
            </a:p>
          </p:txBody>
        </p:sp>
        <p:pic>
          <p:nvPicPr>
            <p:cNvPr id="12" name="Immagine 11" descr="Logo_DST_UNITO_Col_Carta_Intestata.ti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712" y="82724"/>
              <a:ext cx="836712" cy="8367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2" descr="SIGEA APS - GEOSMARTCAMPU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1966" y="142032"/>
              <a:ext cx="1080120" cy="705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GEOTERMIA A BASSA ENTALPIA E GEOSCAMBI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4352" y="25400"/>
              <a:ext cx="976368" cy="980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8" descr="Geologivda.it - Ordine dei Geologi della Valle d'Aosta - Albo iscritti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7886" y="95424"/>
              <a:ext cx="3239344" cy="723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434" name="AutoShape 2" descr="Capitolo 6: L'acqua sotterranea e il ciclo idrologico | Freeze and Cherry  Groundwater 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" name="Rettangolo 2"/>
          <p:cNvSpPr/>
          <p:nvPr/>
        </p:nvSpPr>
        <p:spPr>
          <a:xfrm>
            <a:off x="0" y="1340768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</a:rPr>
              <a:t>RISCHIO GEO-IDROLOGICO</a:t>
            </a:r>
          </a:p>
        </p:txBody>
      </p:sp>
      <p:pic>
        <p:nvPicPr>
          <p:cNvPr id="10" name="Picture 2" descr="Alluvione, si allungano i tempi per i risarcimenti - LOSPIFFERO.CO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" t="14721" b="11131"/>
          <a:stretch/>
        </p:blipFill>
        <p:spPr bwMode="auto">
          <a:xfrm>
            <a:off x="620574" y="1916832"/>
            <a:ext cx="7924623" cy="4543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9"/>
          <p:cNvGrpSpPr/>
          <p:nvPr/>
        </p:nvGrpSpPr>
        <p:grpSpPr>
          <a:xfrm>
            <a:off x="0" y="0"/>
            <a:ext cx="9144000" cy="1006128"/>
            <a:chOff x="0" y="0"/>
            <a:chExt cx="9144000" cy="1006128"/>
          </a:xfrm>
        </p:grpSpPr>
        <p:sp>
          <p:nvSpPr>
            <p:cNvPr id="11" name="Rettangolo 10"/>
            <p:cNvSpPr/>
            <p:nvPr/>
          </p:nvSpPr>
          <p:spPr>
            <a:xfrm>
              <a:off x="0" y="0"/>
              <a:ext cx="9144000" cy="10002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Torino, 12 maggio 2023</a:t>
              </a:r>
              <a:endParaRPr lang="it-IT" sz="900" b="1" dirty="0">
                <a:solidFill>
                  <a:schemeClr val="bg1"/>
                </a:solidFill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Aula Vallauri - INRIM - C.so Massimo D'Azeglio 42</a:t>
              </a: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 Convegno Nazionale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Geologia Ambientale in 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Piemonte e Valle d’Aosta </a:t>
              </a:r>
              <a:endParaRPr lang="it-IT" sz="1600" dirty="0">
                <a:solidFill>
                  <a:schemeClr val="bg1"/>
                </a:solidFill>
              </a:endParaRPr>
            </a:p>
          </p:txBody>
        </p:sp>
        <p:pic>
          <p:nvPicPr>
            <p:cNvPr id="12" name="Immagine 11" descr="Logo_DST_UNITO_Col_Carta_Intestata.ti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712" y="82724"/>
              <a:ext cx="836712" cy="8367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2" descr="SIGEA APS - GEOSMARTCAMPU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1966" y="142032"/>
              <a:ext cx="1080120" cy="705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GEOTERMIA A BASSA ENTALPIA E GEOSCAMBI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4352" y="25400"/>
              <a:ext cx="976368" cy="980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8" descr="Geologivda.it - Ordine dei Geologi della Valle d'Aosta - Albo iscritti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7886" y="95424"/>
              <a:ext cx="3239344" cy="723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4" descr="Mappa: Rappresentazione tridimensionale (in basso) e tramite isoiete (in alto) della precipitazione cumulata annua media nel periodo 1957-2009 sul Piemonte e Val d'Aosta"/>
          <p:cNvPicPr>
            <a:picLocks noChangeAspect="1" noChangeArrowheads="1"/>
          </p:cNvPicPr>
          <p:nvPr/>
        </p:nvPicPr>
        <p:blipFill>
          <a:blip r:embed="rId6" cstate="print"/>
          <a:srcRect l="5074" t="9000" r="3599" b="4001"/>
          <a:stretch>
            <a:fillRect/>
          </a:stretch>
        </p:blipFill>
        <p:spPr bwMode="auto">
          <a:xfrm>
            <a:off x="2544274" y="1830014"/>
            <a:ext cx="4036307" cy="43352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9"/>
          <p:cNvGrpSpPr/>
          <p:nvPr/>
        </p:nvGrpSpPr>
        <p:grpSpPr>
          <a:xfrm>
            <a:off x="0" y="0"/>
            <a:ext cx="9144000" cy="1006128"/>
            <a:chOff x="0" y="0"/>
            <a:chExt cx="9144000" cy="1006128"/>
          </a:xfrm>
        </p:grpSpPr>
        <p:sp>
          <p:nvSpPr>
            <p:cNvPr id="11" name="Rettangolo 10"/>
            <p:cNvSpPr/>
            <p:nvPr/>
          </p:nvSpPr>
          <p:spPr>
            <a:xfrm>
              <a:off x="0" y="0"/>
              <a:ext cx="9144000" cy="10002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Torino, 12 maggio 2023</a:t>
              </a:r>
              <a:endParaRPr lang="it-IT" sz="900" b="1" dirty="0">
                <a:solidFill>
                  <a:schemeClr val="bg1"/>
                </a:solidFill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Aula Vallauri - INRIM - C.so Massimo D'Azeglio 42</a:t>
              </a: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 Convegno Nazionale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Geologia Ambientale in 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Piemonte e Valle d’Aosta </a:t>
              </a:r>
              <a:endParaRPr lang="it-IT" sz="1600" dirty="0">
                <a:solidFill>
                  <a:schemeClr val="bg1"/>
                </a:solidFill>
              </a:endParaRPr>
            </a:p>
          </p:txBody>
        </p:sp>
        <p:pic>
          <p:nvPicPr>
            <p:cNvPr id="12" name="Immagine 11" descr="Logo_DST_UNITO_Col_Carta_Intestata.ti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712" y="82724"/>
              <a:ext cx="836712" cy="8367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2" descr="SIGEA APS - GEOSMARTCAMPU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1966" y="142032"/>
              <a:ext cx="1080120" cy="705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GEOTERMIA A BASSA ENTALPIA E GEOSCAMBI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4352" y="25400"/>
              <a:ext cx="976368" cy="980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8" descr="Geologivda.it - Ordine dei Geologi della Valle d'Aosta - Albo iscritti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7886" y="95424"/>
              <a:ext cx="3239344" cy="723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6" name="Tabel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0471399"/>
              </p:ext>
            </p:extLst>
          </p:nvPr>
        </p:nvGraphicFramePr>
        <p:xfrm>
          <a:off x="395536" y="2492896"/>
          <a:ext cx="8280920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84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363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20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evento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località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1" dirty="0">
                          <a:solidFill>
                            <a:schemeClr val="bg1"/>
                          </a:solidFill>
                          <a:latin typeface="+mn-lt"/>
                        </a:rPr>
                        <a:t>pioggia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b="1" dirty="0">
                          <a:solidFill>
                            <a:srgbClr val="0070C0"/>
                          </a:solidFill>
                          <a:latin typeface="+mn-lt"/>
                          <a:cs typeface="Arial" panose="020B0604020202020204" pitchFamily="34" charset="0"/>
                        </a:rPr>
                        <a:t>novembre 1994 cumulata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b="1" dirty="0">
                          <a:solidFill>
                            <a:srgbClr val="0070C0"/>
                          </a:solidFill>
                          <a:latin typeface="+mn-lt"/>
                          <a:cs typeface="Arial" panose="020B0604020202020204" pitchFamily="34" charset="0"/>
                        </a:rPr>
                        <a:t>Bacino Stura di Lanzo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1" dirty="0">
                          <a:solidFill>
                            <a:srgbClr val="0070C0"/>
                          </a:solidFill>
                          <a:latin typeface="+mn-lt"/>
                          <a:cs typeface="Arial" panose="020B0604020202020204" pitchFamily="34" charset="0"/>
                        </a:rPr>
                        <a:t>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b="1" dirty="0">
                          <a:solidFill>
                            <a:srgbClr val="0070C0"/>
                          </a:solidFill>
                          <a:latin typeface="+mn-lt"/>
                          <a:cs typeface="Arial" panose="020B0604020202020204" pitchFamily="34" charset="0"/>
                        </a:rPr>
                        <a:t>novembre 2016 cumulata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b="1" dirty="0">
                          <a:solidFill>
                            <a:srgbClr val="0070C0"/>
                          </a:solidFill>
                          <a:latin typeface="+mn-lt"/>
                          <a:cs typeface="Arial" panose="020B0604020202020204" pitchFamily="34" charset="0"/>
                        </a:rPr>
                        <a:t>Bacino Stura di Lanzo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1" dirty="0">
                          <a:solidFill>
                            <a:srgbClr val="0070C0"/>
                          </a:solidFill>
                          <a:latin typeface="+mn-lt"/>
                          <a:cs typeface="Arial" panose="020B0604020202020204" pitchFamily="34" charset="0"/>
                        </a:rPr>
                        <a:t>600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2000" b="1" dirty="0">
                          <a:solidFill>
                            <a:srgbClr val="0070C0"/>
                          </a:solidFill>
                          <a:latin typeface="+mn-lt"/>
                          <a:cs typeface="Arial" panose="020B0604020202020204" pitchFamily="34" charset="0"/>
                        </a:rPr>
                        <a:t>novembre 2016 cumulata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b="1" dirty="0">
                          <a:solidFill>
                            <a:srgbClr val="0070C0"/>
                          </a:solidFill>
                          <a:latin typeface="+mn-lt"/>
                          <a:cs typeface="Arial" panose="020B0604020202020204" pitchFamily="34" charset="0"/>
                        </a:rPr>
                        <a:t>Alta Val Tanaro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600</a:t>
                      </a:r>
                      <a:endParaRPr lang="it-IT" sz="2000" b="1" dirty="0">
                        <a:solidFill>
                          <a:srgbClr val="0070C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2000" b="1" dirty="0">
                          <a:solidFill>
                            <a:srgbClr val="0070C0"/>
                          </a:solidFill>
                          <a:latin typeface="+mn-lt"/>
                          <a:cs typeface="Arial" panose="020B0604020202020204" pitchFamily="34" charset="0"/>
                        </a:rPr>
                        <a:t> 2</a:t>
                      </a:r>
                      <a:r>
                        <a:rPr lang="it-IT" sz="2000" b="1" baseline="0" dirty="0">
                          <a:solidFill>
                            <a:srgbClr val="0070C0"/>
                          </a:solidFill>
                          <a:latin typeface="+mn-lt"/>
                          <a:cs typeface="Arial" panose="020B0604020202020204" pitchFamily="34" charset="0"/>
                        </a:rPr>
                        <a:t>  </a:t>
                      </a:r>
                      <a:r>
                        <a:rPr lang="it-IT" sz="2000" b="1" dirty="0">
                          <a:solidFill>
                            <a:srgbClr val="0070C0"/>
                          </a:solidFill>
                          <a:latin typeface="+mn-lt"/>
                          <a:cs typeface="Arial" panose="020B0604020202020204" pitchFamily="34" charset="0"/>
                        </a:rPr>
                        <a:t>ottobre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b="1" dirty="0">
                          <a:solidFill>
                            <a:srgbClr val="0070C0"/>
                          </a:solidFill>
                          <a:latin typeface="+mn-lt"/>
                          <a:cs typeface="Arial" panose="020B0604020202020204" pitchFamily="34" charset="0"/>
                        </a:rPr>
                        <a:t>Garessio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1" dirty="0">
                          <a:solidFill>
                            <a:srgbClr val="0070C0"/>
                          </a:solidFill>
                          <a:latin typeface="+mn-lt"/>
                          <a:cs typeface="Arial" panose="020B0604020202020204" pitchFamily="34" charset="0"/>
                        </a:rPr>
                        <a:t>414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2  ottobre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b="1" dirty="0">
                          <a:solidFill>
                            <a:srgbClr val="0070C0"/>
                          </a:solidFill>
                          <a:latin typeface="+mn-lt"/>
                          <a:cs typeface="Arial" panose="020B0604020202020204" pitchFamily="34" charset="0"/>
                        </a:rPr>
                        <a:t>Limone Piemonte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1" dirty="0">
                          <a:solidFill>
                            <a:srgbClr val="0070C0"/>
                          </a:solidFill>
                          <a:latin typeface="+mn-lt"/>
                          <a:cs typeface="Arial" panose="020B0604020202020204" pitchFamily="34" charset="0"/>
                        </a:rPr>
                        <a:t>549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9"/>
          <p:cNvGrpSpPr/>
          <p:nvPr/>
        </p:nvGrpSpPr>
        <p:grpSpPr>
          <a:xfrm>
            <a:off x="0" y="0"/>
            <a:ext cx="9144000" cy="1006128"/>
            <a:chOff x="0" y="0"/>
            <a:chExt cx="9144000" cy="1006128"/>
          </a:xfrm>
        </p:grpSpPr>
        <p:sp>
          <p:nvSpPr>
            <p:cNvPr id="11" name="Rettangolo 10"/>
            <p:cNvSpPr/>
            <p:nvPr/>
          </p:nvSpPr>
          <p:spPr>
            <a:xfrm>
              <a:off x="0" y="0"/>
              <a:ext cx="9144000" cy="10002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Torino, 12 maggio 2023</a:t>
              </a:r>
              <a:endParaRPr lang="it-IT" sz="900" b="1" dirty="0">
                <a:solidFill>
                  <a:schemeClr val="bg1"/>
                </a:solidFill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Aula Vallauri - INRIM - C.so Massimo D'Azeglio 42</a:t>
              </a: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 Convegno Nazionale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Geologia Ambientale in 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Piemonte e Valle d’Aosta </a:t>
              </a:r>
              <a:endParaRPr lang="it-IT" sz="1600" dirty="0">
                <a:solidFill>
                  <a:schemeClr val="bg1"/>
                </a:solidFill>
              </a:endParaRPr>
            </a:p>
          </p:txBody>
        </p:sp>
        <p:pic>
          <p:nvPicPr>
            <p:cNvPr id="12" name="Immagine 11" descr="Logo_DST_UNITO_Col_Carta_Intestata.ti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712" y="82724"/>
              <a:ext cx="836712" cy="8367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2" descr="SIGEA APS - GEOSMARTCAMPU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1966" y="142032"/>
              <a:ext cx="1080120" cy="705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GEOTERMIA A BASSA ENTALPIA E GEOSCAMBI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4352" y="25400"/>
              <a:ext cx="976368" cy="980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8" descr="Geologivda.it - Ordine dei Geologi della Valle d'Aosta - Albo iscritti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7886" y="95424"/>
              <a:ext cx="3239344" cy="723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5" descr="rain-bi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009" y="1916832"/>
            <a:ext cx="6425017" cy="4176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9"/>
          <p:cNvGrpSpPr/>
          <p:nvPr/>
        </p:nvGrpSpPr>
        <p:grpSpPr>
          <a:xfrm>
            <a:off x="0" y="0"/>
            <a:ext cx="9144000" cy="1006128"/>
            <a:chOff x="0" y="0"/>
            <a:chExt cx="9144000" cy="1006128"/>
          </a:xfrm>
        </p:grpSpPr>
        <p:sp>
          <p:nvSpPr>
            <p:cNvPr id="11" name="Rettangolo 10"/>
            <p:cNvSpPr/>
            <p:nvPr/>
          </p:nvSpPr>
          <p:spPr>
            <a:xfrm>
              <a:off x="0" y="0"/>
              <a:ext cx="9144000" cy="10002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Torino, 12 maggio 2023</a:t>
              </a:r>
              <a:endParaRPr lang="it-IT" sz="900" b="1" dirty="0">
                <a:solidFill>
                  <a:schemeClr val="bg1"/>
                </a:solidFill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Aula Vallauri - INRIM - C.so Massimo D'Azeglio 42</a:t>
              </a: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 Convegno Nazionale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Geologia Ambientale in 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Piemonte e Valle d’Aosta </a:t>
              </a:r>
              <a:endParaRPr lang="it-IT" sz="1600" dirty="0">
                <a:solidFill>
                  <a:schemeClr val="bg1"/>
                </a:solidFill>
              </a:endParaRPr>
            </a:p>
          </p:txBody>
        </p:sp>
        <p:pic>
          <p:nvPicPr>
            <p:cNvPr id="12" name="Immagine 11" descr="Logo_DST_UNITO_Col_Carta_Intestata.ti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712" y="82724"/>
              <a:ext cx="836712" cy="8367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2" descr="SIGEA APS - GEOSMARTCAMPU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1966" y="142032"/>
              <a:ext cx="1080120" cy="705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GEOTERMIA A BASSA ENTALPIA E GEOSCAMBI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4352" y="25400"/>
              <a:ext cx="976368" cy="980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8" descr="Geologivda.it - Ordine dei Geologi della Valle d'Aosta - Albo iscritti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7886" y="95424"/>
              <a:ext cx="3239344" cy="723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59632" y="1779215"/>
            <a:ext cx="6624736" cy="4269275"/>
          </a:xfrm>
          <a:prstGeom prst="rect">
            <a:avLst/>
          </a:prstGeom>
          <a:noFill/>
          <a:ln w="9525">
            <a:solidFill>
              <a:srgbClr val="815825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9"/>
          <p:cNvGrpSpPr/>
          <p:nvPr/>
        </p:nvGrpSpPr>
        <p:grpSpPr>
          <a:xfrm>
            <a:off x="0" y="0"/>
            <a:ext cx="9144000" cy="1006128"/>
            <a:chOff x="0" y="0"/>
            <a:chExt cx="9144000" cy="1006128"/>
          </a:xfrm>
        </p:grpSpPr>
        <p:sp>
          <p:nvSpPr>
            <p:cNvPr id="11" name="Rettangolo 10"/>
            <p:cNvSpPr/>
            <p:nvPr/>
          </p:nvSpPr>
          <p:spPr>
            <a:xfrm>
              <a:off x="0" y="0"/>
              <a:ext cx="9144000" cy="10002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Torino, 12 maggio 2023</a:t>
              </a:r>
              <a:endParaRPr lang="it-IT" sz="900" b="1" dirty="0">
                <a:solidFill>
                  <a:schemeClr val="bg1"/>
                </a:solidFill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Aula Vallauri - INRIM - C.so Massimo D'Azeglio 42</a:t>
              </a: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 Convegno Nazionale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Geologia Ambientale in 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Piemonte e Valle d’Aosta </a:t>
              </a:r>
              <a:endParaRPr lang="it-IT" sz="1600" dirty="0">
                <a:solidFill>
                  <a:schemeClr val="bg1"/>
                </a:solidFill>
              </a:endParaRPr>
            </a:p>
          </p:txBody>
        </p:sp>
        <p:pic>
          <p:nvPicPr>
            <p:cNvPr id="12" name="Immagine 11" descr="Logo_DST_UNITO_Col_Carta_Intestata.ti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712" y="82724"/>
              <a:ext cx="836712" cy="8367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2" descr="SIGEA APS - GEOSMARTCAMPU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1966" y="142032"/>
              <a:ext cx="1080120" cy="705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GEOTERMIA A BASSA ENTALPIA E GEOSCAMBI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4352" y="25400"/>
              <a:ext cx="976368" cy="980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8" descr="Geologivda.it - Ordine dei Geologi della Valle d'Aosta - Albo iscritti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7886" y="95424"/>
              <a:ext cx="3239344" cy="723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62"/>
          <a:stretch/>
        </p:blipFill>
        <p:spPr>
          <a:xfrm>
            <a:off x="1397000" y="1772816"/>
            <a:ext cx="6350000" cy="428625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9"/>
          <p:cNvGrpSpPr/>
          <p:nvPr/>
        </p:nvGrpSpPr>
        <p:grpSpPr>
          <a:xfrm>
            <a:off x="0" y="0"/>
            <a:ext cx="9144000" cy="1006128"/>
            <a:chOff x="0" y="0"/>
            <a:chExt cx="9144000" cy="1006128"/>
          </a:xfrm>
        </p:grpSpPr>
        <p:sp>
          <p:nvSpPr>
            <p:cNvPr id="11" name="Rettangolo 10"/>
            <p:cNvSpPr/>
            <p:nvPr/>
          </p:nvSpPr>
          <p:spPr>
            <a:xfrm>
              <a:off x="0" y="0"/>
              <a:ext cx="9144000" cy="10002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Torino, 12 maggio 2023</a:t>
              </a:r>
              <a:endParaRPr lang="it-IT" sz="900" b="1" dirty="0">
                <a:solidFill>
                  <a:schemeClr val="bg1"/>
                </a:solidFill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Aula Vallauri - INRIM - C.so Massimo D'Azeglio 42</a:t>
              </a: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 Convegno Nazionale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Geologia Ambientale in 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Piemonte e Valle d’Aosta </a:t>
              </a:r>
              <a:endParaRPr lang="it-IT" sz="1600" dirty="0">
                <a:solidFill>
                  <a:schemeClr val="bg1"/>
                </a:solidFill>
              </a:endParaRPr>
            </a:p>
          </p:txBody>
        </p:sp>
        <p:pic>
          <p:nvPicPr>
            <p:cNvPr id="12" name="Immagine 11" descr="Logo_DST_UNITO_Col_Carta_Intestata.ti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712" y="82724"/>
              <a:ext cx="836712" cy="8367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2" descr="SIGEA APS - GEOSMARTCAMPU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1966" y="142032"/>
              <a:ext cx="1080120" cy="705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GEOTERMIA A BASSA ENTALPIA E GEOSCAMBI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4352" y="25400"/>
              <a:ext cx="976368" cy="980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8" descr="Geologivda.it - Ordine dei Geologi della Valle d'Aosta - Albo iscritti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7886" y="95424"/>
              <a:ext cx="3239344" cy="723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uppo 8"/>
          <p:cNvGrpSpPr/>
          <p:nvPr/>
        </p:nvGrpSpPr>
        <p:grpSpPr>
          <a:xfrm>
            <a:off x="1259632" y="1772816"/>
            <a:ext cx="6644599" cy="4248472"/>
            <a:chOff x="179512" y="2708920"/>
            <a:chExt cx="4916407" cy="3168352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79512" y="2708920"/>
              <a:ext cx="4916407" cy="3168352"/>
            </a:xfrm>
            <a:prstGeom prst="rect">
              <a:avLst/>
            </a:prstGeom>
            <a:noFill/>
            <a:ln w="9525">
              <a:solidFill>
                <a:srgbClr val="815825"/>
              </a:solidFill>
              <a:miter lim="800000"/>
              <a:headEnd/>
              <a:tailEnd/>
            </a:ln>
          </p:spPr>
        </p:pic>
        <p:sp>
          <p:nvSpPr>
            <p:cNvPr id="16" name="Figura a mano libera 15"/>
            <p:cNvSpPr/>
            <p:nvPr/>
          </p:nvSpPr>
          <p:spPr>
            <a:xfrm>
              <a:off x="2042553" y="3081647"/>
              <a:ext cx="1751613" cy="1704109"/>
            </a:xfrm>
            <a:custGeom>
              <a:avLst/>
              <a:gdLst>
                <a:gd name="connsiteX0" fmla="*/ 3 w 1751613"/>
                <a:gd name="connsiteY0" fmla="*/ 1585356 h 1704109"/>
                <a:gd name="connsiteX1" fmla="*/ 3 w 1751613"/>
                <a:gd name="connsiteY1" fmla="*/ 1585356 h 1704109"/>
                <a:gd name="connsiteX2" fmla="*/ 5941 w 1751613"/>
                <a:gd name="connsiteY2" fmla="*/ 1531917 h 1704109"/>
                <a:gd name="connsiteX3" fmla="*/ 11878 w 1751613"/>
                <a:gd name="connsiteY3" fmla="*/ 1514104 h 1704109"/>
                <a:gd name="connsiteX4" fmla="*/ 65317 w 1751613"/>
                <a:gd name="connsiteY4" fmla="*/ 1508166 h 1704109"/>
                <a:gd name="connsiteX5" fmla="*/ 95005 w 1751613"/>
                <a:gd name="connsiteY5" fmla="*/ 1502228 h 1704109"/>
                <a:gd name="connsiteX6" fmla="*/ 3 w 1751613"/>
                <a:gd name="connsiteY6" fmla="*/ 1502228 h 1704109"/>
                <a:gd name="connsiteX7" fmla="*/ 267198 w 1751613"/>
                <a:gd name="connsiteY7" fmla="*/ 1508166 h 1704109"/>
                <a:gd name="connsiteX8" fmla="*/ 255322 w 1751613"/>
                <a:gd name="connsiteY8" fmla="*/ 1199408 h 1704109"/>
                <a:gd name="connsiteX9" fmla="*/ 475016 w 1751613"/>
                <a:gd name="connsiteY9" fmla="*/ 1205345 h 1704109"/>
                <a:gd name="connsiteX10" fmla="*/ 469078 w 1751613"/>
                <a:gd name="connsiteY10" fmla="*/ 0 h 1704109"/>
                <a:gd name="connsiteX11" fmla="*/ 682834 w 1751613"/>
                <a:gd name="connsiteY11" fmla="*/ 5937 h 1704109"/>
                <a:gd name="connsiteX12" fmla="*/ 688772 w 1751613"/>
                <a:gd name="connsiteY12" fmla="*/ 902524 h 1704109"/>
                <a:gd name="connsiteX13" fmla="*/ 902528 w 1751613"/>
                <a:gd name="connsiteY13" fmla="*/ 896587 h 1704109"/>
                <a:gd name="connsiteX14" fmla="*/ 908465 w 1751613"/>
                <a:gd name="connsiteY14" fmla="*/ 1389413 h 1704109"/>
                <a:gd name="connsiteX15" fmla="*/ 1104408 w 1751613"/>
                <a:gd name="connsiteY15" fmla="*/ 1395350 h 1704109"/>
                <a:gd name="connsiteX16" fmla="*/ 1110346 w 1751613"/>
                <a:gd name="connsiteY16" fmla="*/ 1567543 h 1704109"/>
                <a:gd name="connsiteX17" fmla="*/ 1330039 w 1751613"/>
                <a:gd name="connsiteY17" fmla="*/ 1567543 h 1704109"/>
                <a:gd name="connsiteX18" fmla="*/ 1330039 w 1751613"/>
                <a:gd name="connsiteY18" fmla="*/ 1567543 h 1704109"/>
                <a:gd name="connsiteX19" fmla="*/ 1330039 w 1751613"/>
                <a:gd name="connsiteY19" fmla="*/ 1632857 h 1704109"/>
                <a:gd name="connsiteX20" fmla="*/ 1561608 w 1751613"/>
                <a:gd name="connsiteY20" fmla="*/ 1626919 h 1704109"/>
                <a:gd name="connsiteX21" fmla="*/ 1561608 w 1751613"/>
                <a:gd name="connsiteY21" fmla="*/ 1668483 h 1704109"/>
                <a:gd name="connsiteX22" fmla="*/ 1751613 w 1751613"/>
                <a:gd name="connsiteY22" fmla="*/ 1656608 h 1704109"/>
                <a:gd name="connsiteX23" fmla="*/ 1751613 w 1751613"/>
                <a:gd name="connsiteY23" fmla="*/ 1704109 h 1704109"/>
                <a:gd name="connsiteX24" fmla="*/ 1294413 w 1751613"/>
                <a:gd name="connsiteY24" fmla="*/ 1692234 h 1704109"/>
                <a:gd name="connsiteX25" fmla="*/ 860964 w 1751613"/>
                <a:gd name="connsiteY25" fmla="*/ 1680358 h 1704109"/>
                <a:gd name="connsiteX26" fmla="*/ 439390 w 1751613"/>
                <a:gd name="connsiteY26" fmla="*/ 1662545 h 1704109"/>
                <a:gd name="connsiteX27" fmla="*/ 231572 w 1751613"/>
                <a:gd name="connsiteY27" fmla="*/ 1644732 h 1704109"/>
                <a:gd name="connsiteX28" fmla="*/ 3 w 1751613"/>
                <a:gd name="connsiteY28" fmla="*/ 1585356 h 1704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751613" h="1704109">
                  <a:moveTo>
                    <a:pt x="3" y="1585356"/>
                  </a:moveTo>
                  <a:lnTo>
                    <a:pt x="3" y="1585356"/>
                  </a:lnTo>
                  <a:cubicBezTo>
                    <a:pt x="1982" y="1567543"/>
                    <a:pt x="2995" y="1549596"/>
                    <a:pt x="5941" y="1531917"/>
                  </a:cubicBezTo>
                  <a:cubicBezTo>
                    <a:pt x="6970" y="1525743"/>
                    <a:pt x="6067" y="1516429"/>
                    <a:pt x="11878" y="1514104"/>
                  </a:cubicBezTo>
                  <a:cubicBezTo>
                    <a:pt x="28519" y="1507448"/>
                    <a:pt x="47575" y="1510701"/>
                    <a:pt x="65317" y="1508166"/>
                  </a:cubicBezTo>
                  <a:cubicBezTo>
                    <a:pt x="75308" y="1506739"/>
                    <a:pt x="105097" y="1502228"/>
                    <a:pt x="95005" y="1502228"/>
                  </a:cubicBezTo>
                  <a:cubicBezTo>
                    <a:pt x="-1972" y="1502228"/>
                    <a:pt x="3" y="1540273"/>
                    <a:pt x="3" y="1502228"/>
                  </a:cubicBezTo>
                  <a:lnTo>
                    <a:pt x="267198" y="1508166"/>
                  </a:lnTo>
                  <a:lnTo>
                    <a:pt x="255322" y="1199408"/>
                  </a:lnTo>
                  <a:lnTo>
                    <a:pt x="475016" y="1205345"/>
                  </a:lnTo>
                  <a:cubicBezTo>
                    <a:pt x="473037" y="803563"/>
                    <a:pt x="471057" y="401782"/>
                    <a:pt x="469078" y="0"/>
                  </a:cubicBezTo>
                  <a:lnTo>
                    <a:pt x="682834" y="5937"/>
                  </a:lnTo>
                  <a:cubicBezTo>
                    <a:pt x="684813" y="304799"/>
                    <a:pt x="686793" y="603662"/>
                    <a:pt x="688772" y="902524"/>
                  </a:cubicBezTo>
                  <a:lnTo>
                    <a:pt x="902528" y="896587"/>
                  </a:lnTo>
                  <a:lnTo>
                    <a:pt x="908465" y="1389413"/>
                  </a:lnTo>
                  <a:lnTo>
                    <a:pt x="1104408" y="1395350"/>
                  </a:lnTo>
                  <a:lnTo>
                    <a:pt x="1110346" y="1567543"/>
                  </a:lnTo>
                  <a:lnTo>
                    <a:pt x="1330039" y="1567543"/>
                  </a:lnTo>
                  <a:lnTo>
                    <a:pt x="1330039" y="1567543"/>
                  </a:lnTo>
                  <a:lnTo>
                    <a:pt x="1330039" y="1632857"/>
                  </a:lnTo>
                  <a:lnTo>
                    <a:pt x="1561608" y="1626919"/>
                  </a:lnTo>
                  <a:lnTo>
                    <a:pt x="1561608" y="1668483"/>
                  </a:lnTo>
                  <a:lnTo>
                    <a:pt x="1751613" y="1656608"/>
                  </a:lnTo>
                  <a:lnTo>
                    <a:pt x="1751613" y="1704109"/>
                  </a:lnTo>
                  <a:lnTo>
                    <a:pt x="1294413" y="1692234"/>
                  </a:lnTo>
                  <a:lnTo>
                    <a:pt x="860964" y="1680358"/>
                  </a:lnTo>
                  <a:lnTo>
                    <a:pt x="439390" y="1662545"/>
                  </a:lnTo>
                  <a:lnTo>
                    <a:pt x="231572" y="1644732"/>
                  </a:lnTo>
                  <a:lnTo>
                    <a:pt x="3" y="1585356"/>
                  </a:lnTo>
                  <a:close/>
                </a:path>
              </a:pathLst>
            </a:cu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9"/>
          <p:cNvGrpSpPr/>
          <p:nvPr/>
        </p:nvGrpSpPr>
        <p:grpSpPr>
          <a:xfrm>
            <a:off x="0" y="0"/>
            <a:ext cx="9144000" cy="1006128"/>
            <a:chOff x="0" y="0"/>
            <a:chExt cx="9144000" cy="1006128"/>
          </a:xfrm>
        </p:grpSpPr>
        <p:sp>
          <p:nvSpPr>
            <p:cNvPr id="11" name="Rettangolo 10"/>
            <p:cNvSpPr/>
            <p:nvPr/>
          </p:nvSpPr>
          <p:spPr>
            <a:xfrm>
              <a:off x="0" y="0"/>
              <a:ext cx="9144000" cy="10002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Torino, 12 maggio 2023</a:t>
              </a:r>
              <a:endParaRPr lang="it-IT" sz="900" b="1" dirty="0">
                <a:solidFill>
                  <a:schemeClr val="bg1"/>
                </a:solidFill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Aula Vallauri - INRIM - C.so Massimo D'Azeglio 42</a:t>
              </a: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 Convegno Nazionale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Geologia Ambientale in 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Piemonte e Valle d’Aosta </a:t>
              </a:r>
              <a:endParaRPr lang="it-IT" sz="1600" dirty="0">
                <a:solidFill>
                  <a:schemeClr val="bg1"/>
                </a:solidFill>
              </a:endParaRPr>
            </a:p>
          </p:txBody>
        </p:sp>
        <p:pic>
          <p:nvPicPr>
            <p:cNvPr id="12" name="Immagine 11" descr="Logo_DST_UNITO_Col_Carta_Intestata.ti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712" y="82724"/>
              <a:ext cx="836712" cy="8367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2" descr="SIGEA APS - GEOSMARTCAMPU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1966" y="142032"/>
              <a:ext cx="1080120" cy="705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GEOTERMIA A BASSA ENTALPIA E GEOSCAMBI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4352" y="25400"/>
              <a:ext cx="976368" cy="980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8" descr="Geologivda.it - Ordine dei Geologi della Valle d'Aosta - Albo iscritti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7886" y="95424"/>
              <a:ext cx="3239344" cy="723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6" descr="Immagine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608" y="2060848"/>
            <a:ext cx="6779768" cy="3943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9"/>
          <p:cNvGrpSpPr/>
          <p:nvPr/>
        </p:nvGrpSpPr>
        <p:grpSpPr>
          <a:xfrm>
            <a:off x="0" y="0"/>
            <a:ext cx="9144000" cy="1006128"/>
            <a:chOff x="0" y="0"/>
            <a:chExt cx="9144000" cy="1006128"/>
          </a:xfrm>
        </p:grpSpPr>
        <p:sp>
          <p:nvSpPr>
            <p:cNvPr id="11" name="Rettangolo 10"/>
            <p:cNvSpPr/>
            <p:nvPr/>
          </p:nvSpPr>
          <p:spPr>
            <a:xfrm>
              <a:off x="0" y="0"/>
              <a:ext cx="9144000" cy="10002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Torino, 12 maggio 2023</a:t>
              </a:r>
              <a:endParaRPr lang="it-IT" sz="900" b="1" dirty="0">
                <a:solidFill>
                  <a:schemeClr val="bg1"/>
                </a:solidFill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Aula Vallauri - INRIM - C.so Massimo D'Azeglio 42</a:t>
              </a: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 Convegno Nazionale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Geologia Ambientale in 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Piemonte e Valle d’Aosta </a:t>
              </a:r>
              <a:endParaRPr lang="it-IT" sz="1600" dirty="0">
                <a:solidFill>
                  <a:schemeClr val="bg1"/>
                </a:solidFill>
              </a:endParaRPr>
            </a:p>
          </p:txBody>
        </p:sp>
        <p:pic>
          <p:nvPicPr>
            <p:cNvPr id="12" name="Immagine 11" descr="Logo_DST_UNITO_Col_Carta_Intestata.ti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712" y="82724"/>
              <a:ext cx="836712" cy="8367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2" descr="SIGEA APS - GEOSMARTCAMPU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1966" y="142032"/>
              <a:ext cx="1080120" cy="705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GEOTERMIA A BASSA ENTALPIA E GEOSCAMBI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4352" y="25400"/>
              <a:ext cx="976368" cy="980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8" descr="Geologivda.it - Ordine dei Geologi della Valle d'Aosta - Albo iscritti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7886" y="95424"/>
              <a:ext cx="3239344" cy="723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Immagine 2" descr="http://image.3bmeteo.com/images/newarticles/w_1280/alluvione-piemonte-del-1994-3bmeteo-6813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3608" y="1340768"/>
            <a:ext cx="7056784" cy="5298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BC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9"/>
          <p:cNvGrpSpPr/>
          <p:nvPr/>
        </p:nvGrpSpPr>
        <p:grpSpPr>
          <a:xfrm>
            <a:off x="0" y="0"/>
            <a:ext cx="9144000" cy="1006128"/>
            <a:chOff x="0" y="0"/>
            <a:chExt cx="9144000" cy="1006128"/>
          </a:xfrm>
        </p:grpSpPr>
        <p:sp>
          <p:nvSpPr>
            <p:cNvPr id="11" name="Rettangolo 10"/>
            <p:cNvSpPr/>
            <p:nvPr/>
          </p:nvSpPr>
          <p:spPr>
            <a:xfrm>
              <a:off x="0" y="0"/>
              <a:ext cx="9144000" cy="10002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Torino, 12 maggio 2023</a:t>
              </a:r>
              <a:endParaRPr lang="it-IT" sz="900" b="1" dirty="0">
                <a:solidFill>
                  <a:schemeClr val="bg1"/>
                </a:solidFill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Aula Vallauri - INRIM - C.so Massimo D'Azeglio 42</a:t>
              </a: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 Convegno Nazionale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Geologia Ambientale in 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Piemonte e Valle d’Aosta </a:t>
              </a:r>
              <a:endParaRPr lang="it-IT" sz="1600" dirty="0">
                <a:solidFill>
                  <a:schemeClr val="bg1"/>
                </a:solidFill>
              </a:endParaRPr>
            </a:p>
          </p:txBody>
        </p:sp>
        <p:pic>
          <p:nvPicPr>
            <p:cNvPr id="12" name="Immagine 11" descr="Logo_DST_UNITO_Col_Carta_Intestata.ti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712" y="82724"/>
              <a:ext cx="836712" cy="8367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2" descr="SIGEA APS - GEOSMARTCAMPU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1966" y="142032"/>
              <a:ext cx="1080120" cy="705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GEOTERMIA A BASSA ENTALPIA E GEOSCAMBI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4352" y="25400"/>
              <a:ext cx="976368" cy="980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8" descr="Geologivda.it - Ordine dei Geologi della Valle d'Aosta - Albo iscritti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7886" y="95424"/>
              <a:ext cx="3239344" cy="723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434" name="AutoShape 2" descr="Capitolo 6: L'acqua sotterranea e il ciclo idrologico | Freeze and Cherry  Groundwater 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" name="Rettangolo 2"/>
          <p:cNvSpPr/>
          <p:nvPr/>
        </p:nvSpPr>
        <p:spPr>
          <a:xfrm>
            <a:off x="0" y="1340768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</a:rPr>
              <a:t>RISORSE IDRICHE = PRECIPITAZIONI – EVAPOTRASPIRAZIONE</a:t>
            </a:r>
          </a:p>
        </p:txBody>
      </p:sp>
      <p:pic>
        <p:nvPicPr>
          <p:cNvPr id="10" name="Picture 4" descr="1_1"/>
          <p:cNvPicPr>
            <a:picLocks noChangeAspect="1" noChangeArrowheads="1"/>
          </p:cNvPicPr>
          <p:nvPr/>
        </p:nvPicPr>
        <p:blipFill>
          <a:blip r:embed="rId6" cstate="print">
            <a:grayscl/>
          </a:blip>
          <a:srcRect b="15434"/>
          <a:stretch>
            <a:fillRect/>
          </a:stretch>
        </p:blipFill>
        <p:spPr bwMode="auto">
          <a:xfrm>
            <a:off x="827584" y="1988840"/>
            <a:ext cx="7471019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9"/>
          <p:cNvGrpSpPr/>
          <p:nvPr/>
        </p:nvGrpSpPr>
        <p:grpSpPr>
          <a:xfrm>
            <a:off x="0" y="0"/>
            <a:ext cx="9144000" cy="1006128"/>
            <a:chOff x="0" y="0"/>
            <a:chExt cx="9144000" cy="1006128"/>
          </a:xfrm>
        </p:grpSpPr>
        <p:sp>
          <p:nvSpPr>
            <p:cNvPr id="11" name="Rettangolo 10"/>
            <p:cNvSpPr/>
            <p:nvPr/>
          </p:nvSpPr>
          <p:spPr>
            <a:xfrm>
              <a:off x="0" y="0"/>
              <a:ext cx="9144000" cy="10002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Torino, 12 maggio 2023</a:t>
              </a:r>
              <a:endParaRPr lang="it-IT" sz="900" b="1" dirty="0">
                <a:solidFill>
                  <a:schemeClr val="bg1"/>
                </a:solidFill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Aula Vallauri - INRIM - C.so Massimo D'Azeglio 42</a:t>
              </a: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 Convegno Nazionale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Geologia Ambientale in 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Piemonte e Valle d’Aosta </a:t>
              </a:r>
              <a:endParaRPr lang="it-IT" sz="1600" dirty="0">
                <a:solidFill>
                  <a:schemeClr val="bg1"/>
                </a:solidFill>
              </a:endParaRPr>
            </a:p>
          </p:txBody>
        </p:sp>
        <p:pic>
          <p:nvPicPr>
            <p:cNvPr id="12" name="Immagine 11" descr="Logo_DST_UNITO_Col_Carta_Intestata.ti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712" y="82724"/>
              <a:ext cx="836712" cy="8367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2" descr="SIGEA APS - GEOSMARTCAMPU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1966" y="142032"/>
              <a:ext cx="1080120" cy="705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GEOTERMIA A BASSA ENTALPIA E GEOSCAMBI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4352" y="25400"/>
              <a:ext cx="976368" cy="980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8" descr="Geologivda.it - Ordine dei Geologi della Valle d'Aosta - Albo iscritti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7886" y="95424"/>
              <a:ext cx="3239344" cy="723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ttangolo 7"/>
          <p:cNvSpPr/>
          <p:nvPr/>
        </p:nvSpPr>
        <p:spPr>
          <a:xfrm>
            <a:off x="1547664" y="1916832"/>
            <a:ext cx="7596336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2800" b="1" dirty="0">
                <a:solidFill>
                  <a:srgbClr val="8A6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it-IT" sz="2800" b="1" dirty="0">
                <a:solidFill>
                  <a:schemeClr val="bg1"/>
                </a:solidFill>
                <a:cs typeface="Arial" panose="020B0604020202020204" pitchFamily="34" charset="0"/>
              </a:rPr>
              <a:t>Il rischio geo-idrologico (R) dipende da: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8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800" b="1" dirty="0">
                <a:solidFill>
                  <a:schemeClr val="bg1"/>
                </a:solidFill>
                <a:cs typeface="Arial" panose="020B0604020202020204" pitchFamily="34" charset="0"/>
              </a:rPr>
              <a:t>	pericolosità geo-idrologica (H)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8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800" b="1" dirty="0">
                <a:solidFill>
                  <a:schemeClr val="bg1"/>
                </a:solidFill>
                <a:cs typeface="Arial" panose="020B0604020202020204" pitchFamily="34" charset="0"/>
              </a:rPr>
              <a:t>		      	 	vulnerabilità (V)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800" b="1" dirty="0">
                <a:solidFill>
                  <a:schemeClr val="bg1"/>
                </a:solidFill>
                <a:cs typeface="Arial" panose="020B0604020202020204" pitchFamily="34" charset="0"/>
              </a:rPr>
              <a:t>	bene esposto</a:t>
            </a:r>
            <a:endParaRPr lang="it-IT" sz="32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800" b="1" dirty="0">
                <a:solidFill>
                  <a:schemeClr val="bg1"/>
                </a:solidFill>
                <a:cs typeface="Arial" panose="020B0604020202020204" pitchFamily="34" charset="0"/>
              </a:rPr>
              <a:t>		      		valore esposto (E)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4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/>
            <a:r>
              <a:rPr lang="it-IT" sz="4400" b="1" dirty="0">
                <a:solidFill>
                  <a:schemeClr val="bg1"/>
                </a:solidFill>
                <a:cs typeface="Arial" panose="020B0604020202020204" pitchFamily="34" charset="0"/>
              </a:rPr>
              <a:t>R = H ∙ (V ∙ E) </a:t>
            </a:r>
            <a:endParaRPr lang="it-IT" sz="20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9" name="Ovale 8"/>
          <p:cNvSpPr/>
          <p:nvPr/>
        </p:nvSpPr>
        <p:spPr>
          <a:xfrm>
            <a:off x="1043608" y="2564904"/>
            <a:ext cx="1296144" cy="10081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Picture 2" descr="Home, Casa, Inizio, Tetto, Home Page, Icon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708" y="3933056"/>
            <a:ext cx="669044" cy="68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vale 15"/>
          <p:cNvSpPr/>
          <p:nvPr/>
        </p:nvSpPr>
        <p:spPr>
          <a:xfrm>
            <a:off x="1835696" y="5157192"/>
            <a:ext cx="1296144" cy="10081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7" name="Picture 2" descr="Home, Casa, Inizio, Tetto, Home Page, Icon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764" y="5229200"/>
            <a:ext cx="669044" cy="68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Parentesi png | PNGEgg"/>
          <p:cNvSpPr>
            <a:spLocks noChangeAspect="1" noChangeArrowheads="1"/>
          </p:cNvSpPr>
          <p:nvPr/>
        </p:nvSpPr>
        <p:spPr bwMode="auto">
          <a:xfrm>
            <a:off x="155575" y="-822325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4" name="AutoShape 4" descr="Parentesi png | PNGEgg"/>
          <p:cNvSpPr>
            <a:spLocks noChangeAspect="1" noChangeArrowheads="1"/>
          </p:cNvSpPr>
          <p:nvPr/>
        </p:nvSpPr>
        <p:spPr bwMode="auto">
          <a:xfrm>
            <a:off x="307975" y="-669925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7" name="Parentesi graffa aperta 6"/>
          <p:cNvSpPr/>
          <p:nvPr/>
        </p:nvSpPr>
        <p:spPr>
          <a:xfrm>
            <a:off x="4716016" y="3861048"/>
            <a:ext cx="360040" cy="936104"/>
          </a:xfrm>
          <a:prstGeom prst="leftBrac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9"/>
          <p:cNvGrpSpPr/>
          <p:nvPr/>
        </p:nvGrpSpPr>
        <p:grpSpPr>
          <a:xfrm>
            <a:off x="0" y="0"/>
            <a:ext cx="9144000" cy="1006128"/>
            <a:chOff x="0" y="0"/>
            <a:chExt cx="9144000" cy="1006128"/>
          </a:xfrm>
        </p:grpSpPr>
        <p:sp>
          <p:nvSpPr>
            <p:cNvPr id="11" name="Rettangolo 10"/>
            <p:cNvSpPr/>
            <p:nvPr/>
          </p:nvSpPr>
          <p:spPr>
            <a:xfrm>
              <a:off x="0" y="0"/>
              <a:ext cx="9144000" cy="10002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Torino, 12 maggio 2023</a:t>
              </a:r>
              <a:endParaRPr lang="it-IT" sz="900" b="1" dirty="0">
                <a:solidFill>
                  <a:schemeClr val="bg1"/>
                </a:solidFill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Aula Vallauri - INRIM - C.so Massimo D'Azeglio 42</a:t>
              </a: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 Convegno Nazionale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Geologia Ambientale in 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Piemonte e Valle d’Aosta </a:t>
              </a:r>
              <a:endParaRPr lang="it-IT" sz="1600" dirty="0">
                <a:solidFill>
                  <a:schemeClr val="bg1"/>
                </a:solidFill>
              </a:endParaRPr>
            </a:p>
          </p:txBody>
        </p:sp>
        <p:pic>
          <p:nvPicPr>
            <p:cNvPr id="12" name="Immagine 11" descr="Logo_DST_UNITO_Col_Carta_Intestata.ti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712" y="82724"/>
              <a:ext cx="836712" cy="8367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2" descr="SIGEA APS - GEOSMARTCAMPU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1966" y="142032"/>
              <a:ext cx="1080120" cy="705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GEOTERMIA A BASSA ENTALPIA E GEOSCAMBI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4352" y="25400"/>
              <a:ext cx="976368" cy="980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8" descr="Geologivda.it - Ordine dei Geologi della Valle d'Aosta - Albo iscritti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7886" y="95424"/>
              <a:ext cx="3239344" cy="723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uppo 8"/>
          <p:cNvGrpSpPr>
            <a:grpSpLocks noChangeAspect="1"/>
          </p:cNvGrpSpPr>
          <p:nvPr/>
        </p:nvGrpSpPr>
        <p:grpSpPr>
          <a:xfrm>
            <a:off x="2411760" y="1196756"/>
            <a:ext cx="4320000" cy="5551783"/>
            <a:chOff x="0" y="-4893276"/>
            <a:chExt cx="9144000" cy="11751276"/>
          </a:xfrm>
        </p:grpSpPr>
        <p:pic>
          <p:nvPicPr>
            <p:cNvPr id="10" name="Picture 2" descr="Immagine correlata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82"/>
            <a:stretch/>
          </p:blipFill>
          <p:spPr bwMode="auto">
            <a:xfrm>
              <a:off x="0" y="-4893276"/>
              <a:ext cx="9144000" cy="11751276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Figura a mano libera 15"/>
            <p:cNvSpPr/>
            <p:nvPr/>
          </p:nvSpPr>
          <p:spPr>
            <a:xfrm>
              <a:off x="1612088" y="1129891"/>
              <a:ext cx="6625017" cy="4808479"/>
            </a:xfrm>
            <a:custGeom>
              <a:avLst/>
              <a:gdLst>
                <a:gd name="connsiteX0" fmla="*/ 2917104 w 3130277"/>
                <a:gd name="connsiteY0" fmla="*/ 297320 h 2271975"/>
                <a:gd name="connsiteX1" fmla="*/ 2793689 w 3130277"/>
                <a:gd name="connsiteY1" fmla="*/ 336589 h 2271975"/>
                <a:gd name="connsiteX2" fmla="*/ 2698322 w 3130277"/>
                <a:gd name="connsiteY2" fmla="*/ 387077 h 2271975"/>
                <a:gd name="connsiteX3" fmla="*/ 2653443 w 3130277"/>
                <a:gd name="connsiteY3" fmla="*/ 409516 h 2271975"/>
                <a:gd name="connsiteX4" fmla="*/ 2541247 w 3130277"/>
                <a:gd name="connsiteY4" fmla="*/ 381467 h 2271975"/>
                <a:gd name="connsiteX5" fmla="*/ 2440270 w 3130277"/>
                <a:gd name="connsiteY5" fmla="*/ 370248 h 2271975"/>
                <a:gd name="connsiteX6" fmla="*/ 2288805 w 3130277"/>
                <a:gd name="connsiteY6" fmla="*/ 409516 h 2271975"/>
                <a:gd name="connsiteX7" fmla="*/ 2154170 w 3130277"/>
                <a:gd name="connsiteY7" fmla="*/ 398297 h 2271975"/>
                <a:gd name="connsiteX8" fmla="*/ 2109291 w 3130277"/>
                <a:gd name="connsiteY8" fmla="*/ 370248 h 2271975"/>
                <a:gd name="connsiteX9" fmla="*/ 2013924 w 3130277"/>
                <a:gd name="connsiteY9" fmla="*/ 207563 h 2271975"/>
                <a:gd name="connsiteX10" fmla="*/ 1974655 w 3130277"/>
                <a:gd name="connsiteY10" fmla="*/ 145855 h 2271975"/>
                <a:gd name="connsiteX11" fmla="*/ 1918557 w 3130277"/>
                <a:gd name="connsiteY11" fmla="*/ 67318 h 2271975"/>
                <a:gd name="connsiteX12" fmla="*/ 1800751 w 3130277"/>
                <a:gd name="connsiteY12" fmla="*/ 22439 h 2271975"/>
                <a:gd name="connsiteX13" fmla="*/ 1699774 w 3130277"/>
                <a:gd name="connsiteY13" fmla="*/ 100977 h 2271975"/>
                <a:gd name="connsiteX14" fmla="*/ 1581968 w 3130277"/>
                <a:gd name="connsiteY14" fmla="*/ 0 h 2271975"/>
                <a:gd name="connsiteX15" fmla="*/ 1447333 w 3130277"/>
                <a:gd name="connsiteY15" fmla="*/ 89757 h 2271975"/>
                <a:gd name="connsiteX16" fmla="*/ 1408064 w 3130277"/>
                <a:gd name="connsiteY16" fmla="*/ 151465 h 2271975"/>
                <a:gd name="connsiteX17" fmla="*/ 1391235 w 3130277"/>
                <a:gd name="connsiteY17" fmla="*/ 201953 h 2271975"/>
                <a:gd name="connsiteX18" fmla="*/ 1363185 w 3130277"/>
                <a:gd name="connsiteY18" fmla="*/ 230002 h 2271975"/>
                <a:gd name="connsiteX19" fmla="*/ 1458552 w 3130277"/>
                <a:gd name="connsiteY19" fmla="*/ 342199 h 2271975"/>
                <a:gd name="connsiteX20" fmla="*/ 1570749 w 3130277"/>
                <a:gd name="connsiteY20" fmla="*/ 403907 h 2271975"/>
                <a:gd name="connsiteX21" fmla="*/ 1643676 w 3130277"/>
                <a:gd name="connsiteY21" fmla="*/ 448785 h 2271975"/>
                <a:gd name="connsiteX22" fmla="*/ 1694165 w 3130277"/>
                <a:gd name="connsiteY22" fmla="*/ 555372 h 2271975"/>
                <a:gd name="connsiteX23" fmla="*/ 1660506 w 3130277"/>
                <a:gd name="connsiteY23" fmla="*/ 650739 h 2271975"/>
                <a:gd name="connsiteX24" fmla="*/ 1559529 w 3130277"/>
                <a:gd name="connsiteY24" fmla="*/ 751715 h 2271975"/>
                <a:gd name="connsiteX25" fmla="*/ 1458552 w 3130277"/>
                <a:gd name="connsiteY25" fmla="*/ 880741 h 2271975"/>
                <a:gd name="connsiteX26" fmla="*/ 1318307 w 3130277"/>
                <a:gd name="connsiteY26" fmla="*/ 998547 h 2271975"/>
                <a:gd name="connsiteX27" fmla="*/ 1256599 w 3130277"/>
                <a:gd name="connsiteY27" fmla="*/ 1189281 h 2271975"/>
                <a:gd name="connsiteX28" fmla="*/ 1166842 w 3130277"/>
                <a:gd name="connsiteY28" fmla="*/ 1284648 h 2271975"/>
                <a:gd name="connsiteX29" fmla="*/ 1020987 w 3130277"/>
                <a:gd name="connsiteY29" fmla="*/ 1396844 h 2271975"/>
                <a:gd name="connsiteX30" fmla="*/ 925620 w 3130277"/>
                <a:gd name="connsiteY30" fmla="*/ 1452942 h 2271975"/>
                <a:gd name="connsiteX31" fmla="*/ 790984 w 3130277"/>
                <a:gd name="connsiteY31" fmla="*/ 1503431 h 2271975"/>
                <a:gd name="connsiteX32" fmla="*/ 656349 w 3130277"/>
                <a:gd name="connsiteY32" fmla="*/ 1537089 h 2271975"/>
                <a:gd name="connsiteX33" fmla="*/ 493664 w 3130277"/>
                <a:gd name="connsiteY33" fmla="*/ 1503431 h 2271975"/>
                <a:gd name="connsiteX34" fmla="*/ 420736 w 3130277"/>
                <a:gd name="connsiteY34" fmla="*/ 1486601 h 2271975"/>
                <a:gd name="connsiteX35" fmla="*/ 263662 w 3130277"/>
                <a:gd name="connsiteY35" fmla="*/ 1447332 h 2271975"/>
                <a:gd name="connsiteX36" fmla="*/ 112197 w 3130277"/>
                <a:gd name="connsiteY36" fmla="*/ 1430503 h 2271975"/>
                <a:gd name="connsiteX37" fmla="*/ 61708 w 3130277"/>
                <a:gd name="connsiteY37" fmla="*/ 1419283 h 2271975"/>
                <a:gd name="connsiteX38" fmla="*/ 0 w 3130277"/>
                <a:gd name="connsiteY38" fmla="*/ 1486601 h 2271975"/>
                <a:gd name="connsiteX39" fmla="*/ 67318 w 3130277"/>
                <a:gd name="connsiteY39" fmla="*/ 1598797 h 2271975"/>
                <a:gd name="connsiteX40" fmla="*/ 89757 w 3130277"/>
                <a:gd name="connsiteY40" fmla="*/ 1671725 h 2271975"/>
                <a:gd name="connsiteX41" fmla="*/ 112197 w 3130277"/>
                <a:gd name="connsiteY41" fmla="*/ 1710994 h 2271975"/>
                <a:gd name="connsiteX42" fmla="*/ 173904 w 3130277"/>
                <a:gd name="connsiteY42" fmla="*/ 1722213 h 2271975"/>
                <a:gd name="connsiteX43" fmla="*/ 196344 w 3130277"/>
                <a:gd name="connsiteY43" fmla="*/ 1783921 h 2271975"/>
                <a:gd name="connsiteX44" fmla="*/ 235612 w 3130277"/>
                <a:gd name="connsiteY44" fmla="*/ 1845629 h 2271975"/>
                <a:gd name="connsiteX45" fmla="*/ 286101 w 3130277"/>
                <a:gd name="connsiteY45" fmla="*/ 1845629 h 2271975"/>
                <a:gd name="connsiteX46" fmla="*/ 364638 w 3130277"/>
                <a:gd name="connsiteY46" fmla="*/ 1924167 h 2271975"/>
                <a:gd name="connsiteX47" fmla="*/ 488054 w 3130277"/>
                <a:gd name="connsiteY47" fmla="*/ 1963435 h 2271975"/>
                <a:gd name="connsiteX48" fmla="*/ 633909 w 3130277"/>
                <a:gd name="connsiteY48" fmla="*/ 2041973 h 2271975"/>
                <a:gd name="connsiteX49" fmla="*/ 785374 w 3130277"/>
                <a:gd name="connsiteY49" fmla="*/ 2030753 h 2271975"/>
                <a:gd name="connsiteX50" fmla="*/ 869522 w 3130277"/>
                <a:gd name="connsiteY50" fmla="*/ 2064412 h 2271975"/>
                <a:gd name="connsiteX51" fmla="*/ 970498 w 3130277"/>
                <a:gd name="connsiteY51" fmla="*/ 2041973 h 2271975"/>
                <a:gd name="connsiteX52" fmla="*/ 981718 w 3130277"/>
                <a:gd name="connsiteY52" fmla="*/ 2109291 h 2271975"/>
                <a:gd name="connsiteX53" fmla="*/ 1060255 w 3130277"/>
                <a:gd name="connsiteY53" fmla="*/ 2053193 h 2271975"/>
                <a:gd name="connsiteX54" fmla="*/ 1110744 w 3130277"/>
                <a:gd name="connsiteY54" fmla="*/ 2047583 h 2271975"/>
                <a:gd name="connsiteX55" fmla="*/ 1144403 w 3130277"/>
                <a:gd name="connsiteY55" fmla="*/ 2019534 h 2271975"/>
                <a:gd name="connsiteX56" fmla="*/ 1217330 w 3130277"/>
                <a:gd name="connsiteY56" fmla="*/ 2047583 h 2271975"/>
                <a:gd name="connsiteX57" fmla="*/ 1161232 w 3130277"/>
                <a:gd name="connsiteY57" fmla="*/ 2182218 h 2271975"/>
                <a:gd name="connsiteX58" fmla="*/ 1256599 w 3130277"/>
                <a:gd name="connsiteY58" fmla="*/ 2182218 h 2271975"/>
                <a:gd name="connsiteX59" fmla="*/ 1312697 w 3130277"/>
                <a:gd name="connsiteY59" fmla="*/ 2238316 h 2271975"/>
                <a:gd name="connsiteX60" fmla="*/ 1441723 w 3130277"/>
                <a:gd name="connsiteY60" fmla="*/ 2271975 h 2271975"/>
                <a:gd name="connsiteX61" fmla="*/ 1610017 w 3130277"/>
                <a:gd name="connsiteY61" fmla="*/ 2238316 h 2271975"/>
                <a:gd name="connsiteX62" fmla="*/ 1727824 w 3130277"/>
                <a:gd name="connsiteY62" fmla="*/ 2131730 h 2271975"/>
                <a:gd name="connsiteX63" fmla="*/ 1778312 w 3130277"/>
                <a:gd name="connsiteY63" fmla="*/ 2019534 h 2271975"/>
                <a:gd name="connsiteX64" fmla="*/ 1778312 w 3130277"/>
                <a:gd name="connsiteY64" fmla="*/ 1929777 h 2271975"/>
                <a:gd name="connsiteX65" fmla="*/ 1873679 w 3130277"/>
                <a:gd name="connsiteY65" fmla="*/ 1800751 h 2271975"/>
                <a:gd name="connsiteX66" fmla="*/ 1946606 w 3130277"/>
                <a:gd name="connsiteY66" fmla="*/ 1767092 h 2271975"/>
                <a:gd name="connsiteX67" fmla="*/ 2036363 w 3130277"/>
                <a:gd name="connsiteY67" fmla="*/ 1666115 h 2271975"/>
                <a:gd name="connsiteX68" fmla="*/ 2047583 w 3130277"/>
                <a:gd name="connsiteY68" fmla="*/ 1570748 h 2271975"/>
                <a:gd name="connsiteX69" fmla="*/ 2199048 w 3130277"/>
                <a:gd name="connsiteY69" fmla="*/ 1570748 h 2271975"/>
                <a:gd name="connsiteX70" fmla="*/ 2328074 w 3130277"/>
                <a:gd name="connsiteY70" fmla="*/ 1537089 h 2271975"/>
                <a:gd name="connsiteX71" fmla="*/ 2501978 w 3130277"/>
                <a:gd name="connsiteY71" fmla="*/ 1520260 h 2271975"/>
                <a:gd name="connsiteX72" fmla="*/ 2631004 w 3130277"/>
                <a:gd name="connsiteY72" fmla="*/ 1497821 h 2271975"/>
                <a:gd name="connsiteX73" fmla="*/ 2703931 w 3130277"/>
                <a:gd name="connsiteY73" fmla="*/ 1486601 h 2271975"/>
                <a:gd name="connsiteX74" fmla="*/ 2849787 w 3130277"/>
                <a:gd name="connsiteY74" fmla="*/ 1447332 h 2271975"/>
                <a:gd name="connsiteX75" fmla="*/ 2917104 w 3130277"/>
                <a:gd name="connsiteY75" fmla="*/ 1368795 h 2271975"/>
                <a:gd name="connsiteX76" fmla="*/ 3006862 w 3130277"/>
                <a:gd name="connsiteY76" fmla="*/ 1357575 h 2271975"/>
                <a:gd name="connsiteX77" fmla="*/ 3051740 w 3130277"/>
                <a:gd name="connsiteY77" fmla="*/ 1329526 h 2271975"/>
                <a:gd name="connsiteX78" fmla="*/ 3130277 w 3130277"/>
                <a:gd name="connsiteY78" fmla="*/ 1228550 h 2271975"/>
                <a:gd name="connsiteX79" fmla="*/ 2961983 w 3130277"/>
                <a:gd name="connsiteY79" fmla="*/ 1138793 h 2271975"/>
                <a:gd name="connsiteX80" fmla="*/ 2844177 w 3130277"/>
                <a:gd name="connsiteY80" fmla="*/ 931229 h 2271975"/>
                <a:gd name="connsiteX81" fmla="*/ 2832957 w 3130277"/>
                <a:gd name="connsiteY81" fmla="*/ 690007 h 2271975"/>
                <a:gd name="connsiteX82" fmla="*/ 2883446 w 3130277"/>
                <a:gd name="connsiteY82" fmla="*/ 482444 h 2271975"/>
                <a:gd name="connsiteX83" fmla="*/ 2950763 w 3130277"/>
                <a:gd name="connsiteY83" fmla="*/ 370248 h 2271975"/>
                <a:gd name="connsiteX84" fmla="*/ 2984422 w 3130277"/>
                <a:gd name="connsiteY84" fmla="*/ 302930 h 2271975"/>
                <a:gd name="connsiteX85" fmla="*/ 2973203 w 3130277"/>
                <a:gd name="connsiteY85" fmla="*/ 302930 h 22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3130277" h="2271975">
                  <a:moveTo>
                    <a:pt x="2917104" y="297320"/>
                  </a:moveTo>
                  <a:lnTo>
                    <a:pt x="2793689" y="336589"/>
                  </a:lnTo>
                  <a:lnTo>
                    <a:pt x="2698322" y="387077"/>
                  </a:lnTo>
                  <a:lnTo>
                    <a:pt x="2653443" y="409516"/>
                  </a:lnTo>
                  <a:lnTo>
                    <a:pt x="2541247" y="381467"/>
                  </a:lnTo>
                  <a:lnTo>
                    <a:pt x="2440270" y="370248"/>
                  </a:lnTo>
                  <a:lnTo>
                    <a:pt x="2288805" y="409516"/>
                  </a:lnTo>
                  <a:lnTo>
                    <a:pt x="2154170" y="398297"/>
                  </a:lnTo>
                  <a:lnTo>
                    <a:pt x="2109291" y="370248"/>
                  </a:lnTo>
                  <a:lnTo>
                    <a:pt x="2013924" y="207563"/>
                  </a:lnTo>
                  <a:lnTo>
                    <a:pt x="1974655" y="145855"/>
                  </a:lnTo>
                  <a:lnTo>
                    <a:pt x="1918557" y="67318"/>
                  </a:lnTo>
                  <a:lnTo>
                    <a:pt x="1800751" y="22439"/>
                  </a:lnTo>
                  <a:lnTo>
                    <a:pt x="1699774" y="100977"/>
                  </a:lnTo>
                  <a:lnTo>
                    <a:pt x="1581968" y="0"/>
                  </a:lnTo>
                  <a:lnTo>
                    <a:pt x="1447333" y="89757"/>
                  </a:lnTo>
                  <a:lnTo>
                    <a:pt x="1408064" y="151465"/>
                  </a:lnTo>
                  <a:lnTo>
                    <a:pt x="1391235" y="201953"/>
                  </a:lnTo>
                  <a:lnTo>
                    <a:pt x="1363185" y="230002"/>
                  </a:lnTo>
                  <a:lnTo>
                    <a:pt x="1458552" y="342199"/>
                  </a:lnTo>
                  <a:lnTo>
                    <a:pt x="1570749" y="403907"/>
                  </a:lnTo>
                  <a:lnTo>
                    <a:pt x="1643676" y="448785"/>
                  </a:lnTo>
                  <a:lnTo>
                    <a:pt x="1694165" y="555372"/>
                  </a:lnTo>
                  <a:lnTo>
                    <a:pt x="1660506" y="650739"/>
                  </a:lnTo>
                  <a:lnTo>
                    <a:pt x="1559529" y="751715"/>
                  </a:lnTo>
                  <a:lnTo>
                    <a:pt x="1458552" y="880741"/>
                  </a:lnTo>
                  <a:lnTo>
                    <a:pt x="1318307" y="998547"/>
                  </a:lnTo>
                  <a:lnTo>
                    <a:pt x="1256599" y="1189281"/>
                  </a:lnTo>
                  <a:lnTo>
                    <a:pt x="1166842" y="1284648"/>
                  </a:lnTo>
                  <a:lnTo>
                    <a:pt x="1020987" y="1396844"/>
                  </a:lnTo>
                  <a:lnTo>
                    <a:pt x="925620" y="1452942"/>
                  </a:lnTo>
                  <a:lnTo>
                    <a:pt x="790984" y="1503431"/>
                  </a:lnTo>
                  <a:lnTo>
                    <a:pt x="656349" y="1537089"/>
                  </a:lnTo>
                  <a:lnTo>
                    <a:pt x="493664" y="1503431"/>
                  </a:lnTo>
                  <a:lnTo>
                    <a:pt x="420736" y="1486601"/>
                  </a:lnTo>
                  <a:lnTo>
                    <a:pt x="263662" y="1447332"/>
                  </a:lnTo>
                  <a:lnTo>
                    <a:pt x="112197" y="1430503"/>
                  </a:lnTo>
                  <a:lnTo>
                    <a:pt x="61708" y="1419283"/>
                  </a:lnTo>
                  <a:lnTo>
                    <a:pt x="0" y="1486601"/>
                  </a:lnTo>
                  <a:lnTo>
                    <a:pt x="67318" y="1598797"/>
                  </a:lnTo>
                  <a:lnTo>
                    <a:pt x="89757" y="1671725"/>
                  </a:lnTo>
                  <a:lnTo>
                    <a:pt x="112197" y="1710994"/>
                  </a:lnTo>
                  <a:lnTo>
                    <a:pt x="173904" y="1722213"/>
                  </a:lnTo>
                  <a:lnTo>
                    <a:pt x="196344" y="1783921"/>
                  </a:lnTo>
                  <a:lnTo>
                    <a:pt x="235612" y="1845629"/>
                  </a:lnTo>
                  <a:lnTo>
                    <a:pt x="286101" y="1845629"/>
                  </a:lnTo>
                  <a:lnTo>
                    <a:pt x="364638" y="1924167"/>
                  </a:lnTo>
                  <a:lnTo>
                    <a:pt x="488054" y="1963435"/>
                  </a:lnTo>
                  <a:lnTo>
                    <a:pt x="633909" y="2041973"/>
                  </a:lnTo>
                  <a:lnTo>
                    <a:pt x="785374" y="2030753"/>
                  </a:lnTo>
                  <a:lnTo>
                    <a:pt x="869522" y="2064412"/>
                  </a:lnTo>
                  <a:lnTo>
                    <a:pt x="970498" y="2041973"/>
                  </a:lnTo>
                  <a:lnTo>
                    <a:pt x="981718" y="2109291"/>
                  </a:lnTo>
                  <a:lnTo>
                    <a:pt x="1060255" y="2053193"/>
                  </a:lnTo>
                  <a:lnTo>
                    <a:pt x="1110744" y="2047583"/>
                  </a:lnTo>
                  <a:lnTo>
                    <a:pt x="1144403" y="2019534"/>
                  </a:lnTo>
                  <a:lnTo>
                    <a:pt x="1217330" y="2047583"/>
                  </a:lnTo>
                  <a:lnTo>
                    <a:pt x="1161232" y="2182218"/>
                  </a:lnTo>
                  <a:lnTo>
                    <a:pt x="1256599" y="2182218"/>
                  </a:lnTo>
                  <a:lnTo>
                    <a:pt x="1312697" y="2238316"/>
                  </a:lnTo>
                  <a:lnTo>
                    <a:pt x="1441723" y="2271975"/>
                  </a:lnTo>
                  <a:lnTo>
                    <a:pt x="1610017" y="2238316"/>
                  </a:lnTo>
                  <a:lnTo>
                    <a:pt x="1727824" y="2131730"/>
                  </a:lnTo>
                  <a:lnTo>
                    <a:pt x="1778312" y="2019534"/>
                  </a:lnTo>
                  <a:lnTo>
                    <a:pt x="1778312" y="1929777"/>
                  </a:lnTo>
                  <a:lnTo>
                    <a:pt x="1873679" y="1800751"/>
                  </a:lnTo>
                  <a:lnTo>
                    <a:pt x="1946606" y="1767092"/>
                  </a:lnTo>
                  <a:lnTo>
                    <a:pt x="2036363" y="1666115"/>
                  </a:lnTo>
                  <a:lnTo>
                    <a:pt x="2047583" y="1570748"/>
                  </a:lnTo>
                  <a:lnTo>
                    <a:pt x="2199048" y="1570748"/>
                  </a:lnTo>
                  <a:lnTo>
                    <a:pt x="2328074" y="1537089"/>
                  </a:lnTo>
                  <a:lnTo>
                    <a:pt x="2501978" y="1520260"/>
                  </a:lnTo>
                  <a:lnTo>
                    <a:pt x="2631004" y="1497821"/>
                  </a:lnTo>
                  <a:lnTo>
                    <a:pt x="2703931" y="1486601"/>
                  </a:lnTo>
                  <a:lnTo>
                    <a:pt x="2849787" y="1447332"/>
                  </a:lnTo>
                  <a:lnTo>
                    <a:pt x="2917104" y="1368795"/>
                  </a:lnTo>
                  <a:lnTo>
                    <a:pt x="3006862" y="1357575"/>
                  </a:lnTo>
                  <a:lnTo>
                    <a:pt x="3051740" y="1329526"/>
                  </a:lnTo>
                  <a:lnTo>
                    <a:pt x="3130277" y="1228550"/>
                  </a:lnTo>
                  <a:lnTo>
                    <a:pt x="2961983" y="1138793"/>
                  </a:lnTo>
                  <a:lnTo>
                    <a:pt x="2844177" y="931229"/>
                  </a:lnTo>
                  <a:lnTo>
                    <a:pt x="2832957" y="690007"/>
                  </a:lnTo>
                  <a:lnTo>
                    <a:pt x="2883446" y="482444"/>
                  </a:lnTo>
                  <a:lnTo>
                    <a:pt x="2950763" y="370248"/>
                  </a:lnTo>
                  <a:lnTo>
                    <a:pt x="2984422" y="302930"/>
                  </a:lnTo>
                  <a:lnTo>
                    <a:pt x="2973203" y="302930"/>
                  </a:lnTo>
                </a:path>
              </a:pathLst>
            </a:custGeom>
            <a:solidFill>
              <a:schemeClr val="accent1">
                <a:alpha val="30000"/>
              </a:schemeClr>
            </a:solidFill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9"/>
          <p:cNvGrpSpPr/>
          <p:nvPr/>
        </p:nvGrpSpPr>
        <p:grpSpPr>
          <a:xfrm>
            <a:off x="0" y="0"/>
            <a:ext cx="9144000" cy="1006128"/>
            <a:chOff x="0" y="0"/>
            <a:chExt cx="9144000" cy="1006128"/>
          </a:xfrm>
        </p:grpSpPr>
        <p:sp>
          <p:nvSpPr>
            <p:cNvPr id="11" name="Rettangolo 10"/>
            <p:cNvSpPr/>
            <p:nvPr/>
          </p:nvSpPr>
          <p:spPr>
            <a:xfrm>
              <a:off x="0" y="0"/>
              <a:ext cx="9144000" cy="10002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Torino, 12 maggio 2023</a:t>
              </a:r>
              <a:endParaRPr lang="it-IT" sz="900" b="1" dirty="0">
                <a:solidFill>
                  <a:schemeClr val="bg1"/>
                </a:solidFill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Aula Vallauri - INRIM - C.so Massimo D'Azeglio 42</a:t>
              </a: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 Convegno Nazionale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Geologia Ambientale in 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Piemonte e Valle d’Aosta </a:t>
              </a:r>
              <a:endParaRPr lang="it-IT" sz="1600" dirty="0">
                <a:solidFill>
                  <a:schemeClr val="bg1"/>
                </a:solidFill>
              </a:endParaRPr>
            </a:p>
          </p:txBody>
        </p:sp>
        <p:pic>
          <p:nvPicPr>
            <p:cNvPr id="12" name="Immagine 11" descr="Logo_DST_UNITO_Col_Carta_Intestata.ti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712" y="82724"/>
              <a:ext cx="836712" cy="8367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2" descr="SIGEA APS - GEOSMARTCAMPU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1966" y="142032"/>
              <a:ext cx="1080120" cy="705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GEOTERMIA A BASSA ENTALPIA E GEOSCAMBI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4352" y="25400"/>
              <a:ext cx="976368" cy="980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8" descr="Geologivda.it - Ordine dei Geologi della Valle d'Aosta - Albo iscritti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7886" y="95424"/>
              <a:ext cx="3239344" cy="723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uppo 7"/>
          <p:cNvGrpSpPr>
            <a:grpSpLocks noChangeAspect="1"/>
          </p:cNvGrpSpPr>
          <p:nvPr/>
        </p:nvGrpSpPr>
        <p:grpSpPr>
          <a:xfrm>
            <a:off x="646295" y="1438688"/>
            <a:ext cx="7848000" cy="5086656"/>
            <a:chOff x="0" y="980728"/>
            <a:chExt cx="9143999" cy="5926644"/>
          </a:xfrm>
        </p:grpSpPr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6" cstate="print">
              <a:lum bright="3000" contrast="1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462"/>
            <a:stretch>
              <a:fillRect/>
            </a:stretch>
          </p:blipFill>
          <p:spPr>
            <a:xfrm>
              <a:off x="0" y="980728"/>
              <a:ext cx="9143999" cy="5926644"/>
            </a:xfrm>
            <a:prstGeom prst="rect">
              <a:avLst/>
            </a:prstGeom>
            <a:ln>
              <a:noFill/>
            </a:ln>
          </p:spPr>
        </p:pic>
        <p:sp>
          <p:nvSpPr>
            <p:cNvPr id="10" name="CasellaDiTesto 9"/>
            <p:cNvSpPr txBox="1"/>
            <p:nvPr/>
          </p:nvSpPr>
          <p:spPr>
            <a:xfrm>
              <a:off x="4049188" y="6237312"/>
              <a:ext cx="1674941" cy="553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>
                  <a:solidFill>
                    <a:srgbClr val="C00000"/>
                  </a:solidFill>
                </a:rPr>
                <a:t> </a:t>
              </a:r>
              <a:r>
                <a:rPr lang="it-IT" sz="2400" b="1" dirty="0"/>
                <a:t>Ceva</a:t>
              </a:r>
            </a:p>
          </p:txBody>
        </p:sp>
        <p:sp>
          <p:nvSpPr>
            <p:cNvPr id="16" name="Rettangolo 15"/>
            <p:cNvSpPr>
              <a:spLocks noChangeAspect="1"/>
            </p:cNvSpPr>
            <p:nvPr/>
          </p:nvSpPr>
          <p:spPr>
            <a:xfrm>
              <a:off x="4428000" y="6727736"/>
              <a:ext cx="144000" cy="144000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9"/>
          <p:cNvGrpSpPr/>
          <p:nvPr/>
        </p:nvGrpSpPr>
        <p:grpSpPr>
          <a:xfrm>
            <a:off x="0" y="0"/>
            <a:ext cx="9144000" cy="1006128"/>
            <a:chOff x="0" y="0"/>
            <a:chExt cx="9144000" cy="1006128"/>
          </a:xfrm>
        </p:grpSpPr>
        <p:sp>
          <p:nvSpPr>
            <p:cNvPr id="11" name="Rettangolo 10"/>
            <p:cNvSpPr/>
            <p:nvPr/>
          </p:nvSpPr>
          <p:spPr>
            <a:xfrm>
              <a:off x="0" y="0"/>
              <a:ext cx="9144000" cy="10002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Torino, 12 maggio 2023</a:t>
              </a:r>
              <a:endParaRPr lang="it-IT" sz="900" b="1" dirty="0">
                <a:solidFill>
                  <a:schemeClr val="bg1"/>
                </a:solidFill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Aula Vallauri - INRIM - C.so Massimo D'Azeglio 42</a:t>
              </a: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 Convegno Nazionale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Geologia Ambientale in 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Piemonte e Valle d’Aosta </a:t>
              </a:r>
              <a:endParaRPr lang="it-IT" sz="1600" dirty="0">
                <a:solidFill>
                  <a:schemeClr val="bg1"/>
                </a:solidFill>
              </a:endParaRPr>
            </a:p>
          </p:txBody>
        </p:sp>
        <p:pic>
          <p:nvPicPr>
            <p:cNvPr id="12" name="Immagine 11" descr="Logo_DST_UNITO_Col_Carta_Intestata.ti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712" y="82724"/>
              <a:ext cx="836712" cy="8367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2" descr="SIGEA APS - GEOSMARTCAMPU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1966" y="142032"/>
              <a:ext cx="1080120" cy="705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GEOTERMIA A BASSA ENTALPIA E GEOSCAMBI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4352" y="25400"/>
              <a:ext cx="976368" cy="980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8" descr="Geologivda.it - Ordine dei Geologi della Valle d'Aosta - Albo iscritti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7886" y="95424"/>
              <a:ext cx="3239344" cy="723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uppo 8"/>
          <p:cNvGrpSpPr>
            <a:grpSpLocks noChangeAspect="1"/>
          </p:cNvGrpSpPr>
          <p:nvPr/>
        </p:nvGrpSpPr>
        <p:grpSpPr>
          <a:xfrm>
            <a:off x="2411760" y="1196756"/>
            <a:ext cx="4320000" cy="5551783"/>
            <a:chOff x="0" y="-4893276"/>
            <a:chExt cx="9144000" cy="11751276"/>
          </a:xfrm>
        </p:grpSpPr>
        <p:pic>
          <p:nvPicPr>
            <p:cNvPr id="10" name="Picture 2" descr="Immagine correlata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82"/>
            <a:stretch/>
          </p:blipFill>
          <p:spPr bwMode="auto">
            <a:xfrm>
              <a:off x="0" y="-4893276"/>
              <a:ext cx="9144000" cy="11751276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Figura a mano libera 15"/>
            <p:cNvSpPr/>
            <p:nvPr/>
          </p:nvSpPr>
          <p:spPr>
            <a:xfrm>
              <a:off x="1612088" y="1129891"/>
              <a:ext cx="6625017" cy="4808479"/>
            </a:xfrm>
            <a:custGeom>
              <a:avLst/>
              <a:gdLst>
                <a:gd name="connsiteX0" fmla="*/ 2917104 w 3130277"/>
                <a:gd name="connsiteY0" fmla="*/ 297320 h 2271975"/>
                <a:gd name="connsiteX1" fmla="*/ 2793689 w 3130277"/>
                <a:gd name="connsiteY1" fmla="*/ 336589 h 2271975"/>
                <a:gd name="connsiteX2" fmla="*/ 2698322 w 3130277"/>
                <a:gd name="connsiteY2" fmla="*/ 387077 h 2271975"/>
                <a:gd name="connsiteX3" fmla="*/ 2653443 w 3130277"/>
                <a:gd name="connsiteY3" fmla="*/ 409516 h 2271975"/>
                <a:gd name="connsiteX4" fmla="*/ 2541247 w 3130277"/>
                <a:gd name="connsiteY4" fmla="*/ 381467 h 2271975"/>
                <a:gd name="connsiteX5" fmla="*/ 2440270 w 3130277"/>
                <a:gd name="connsiteY5" fmla="*/ 370248 h 2271975"/>
                <a:gd name="connsiteX6" fmla="*/ 2288805 w 3130277"/>
                <a:gd name="connsiteY6" fmla="*/ 409516 h 2271975"/>
                <a:gd name="connsiteX7" fmla="*/ 2154170 w 3130277"/>
                <a:gd name="connsiteY7" fmla="*/ 398297 h 2271975"/>
                <a:gd name="connsiteX8" fmla="*/ 2109291 w 3130277"/>
                <a:gd name="connsiteY8" fmla="*/ 370248 h 2271975"/>
                <a:gd name="connsiteX9" fmla="*/ 2013924 w 3130277"/>
                <a:gd name="connsiteY9" fmla="*/ 207563 h 2271975"/>
                <a:gd name="connsiteX10" fmla="*/ 1974655 w 3130277"/>
                <a:gd name="connsiteY10" fmla="*/ 145855 h 2271975"/>
                <a:gd name="connsiteX11" fmla="*/ 1918557 w 3130277"/>
                <a:gd name="connsiteY11" fmla="*/ 67318 h 2271975"/>
                <a:gd name="connsiteX12" fmla="*/ 1800751 w 3130277"/>
                <a:gd name="connsiteY12" fmla="*/ 22439 h 2271975"/>
                <a:gd name="connsiteX13" fmla="*/ 1699774 w 3130277"/>
                <a:gd name="connsiteY13" fmla="*/ 100977 h 2271975"/>
                <a:gd name="connsiteX14" fmla="*/ 1581968 w 3130277"/>
                <a:gd name="connsiteY14" fmla="*/ 0 h 2271975"/>
                <a:gd name="connsiteX15" fmla="*/ 1447333 w 3130277"/>
                <a:gd name="connsiteY15" fmla="*/ 89757 h 2271975"/>
                <a:gd name="connsiteX16" fmla="*/ 1408064 w 3130277"/>
                <a:gd name="connsiteY16" fmla="*/ 151465 h 2271975"/>
                <a:gd name="connsiteX17" fmla="*/ 1391235 w 3130277"/>
                <a:gd name="connsiteY17" fmla="*/ 201953 h 2271975"/>
                <a:gd name="connsiteX18" fmla="*/ 1363185 w 3130277"/>
                <a:gd name="connsiteY18" fmla="*/ 230002 h 2271975"/>
                <a:gd name="connsiteX19" fmla="*/ 1458552 w 3130277"/>
                <a:gd name="connsiteY19" fmla="*/ 342199 h 2271975"/>
                <a:gd name="connsiteX20" fmla="*/ 1570749 w 3130277"/>
                <a:gd name="connsiteY20" fmla="*/ 403907 h 2271975"/>
                <a:gd name="connsiteX21" fmla="*/ 1643676 w 3130277"/>
                <a:gd name="connsiteY21" fmla="*/ 448785 h 2271975"/>
                <a:gd name="connsiteX22" fmla="*/ 1694165 w 3130277"/>
                <a:gd name="connsiteY22" fmla="*/ 555372 h 2271975"/>
                <a:gd name="connsiteX23" fmla="*/ 1660506 w 3130277"/>
                <a:gd name="connsiteY23" fmla="*/ 650739 h 2271975"/>
                <a:gd name="connsiteX24" fmla="*/ 1559529 w 3130277"/>
                <a:gd name="connsiteY24" fmla="*/ 751715 h 2271975"/>
                <a:gd name="connsiteX25" fmla="*/ 1458552 w 3130277"/>
                <a:gd name="connsiteY25" fmla="*/ 880741 h 2271975"/>
                <a:gd name="connsiteX26" fmla="*/ 1318307 w 3130277"/>
                <a:gd name="connsiteY26" fmla="*/ 998547 h 2271975"/>
                <a:gd name="connsiteX27" fmla="*/ 1256599 w 3130277"/>
                <a:gd name="connsiteY27" fmla="*/ 1189281 h 2271975"/>
                <a:gd name="connsiteX28" fmla="*/ 1166842 w 3130277"/>
                <a:gd name="connsiteY28" fmla="*/ 1284648 h 2271975"/>
                <a:gd name="connsiteX29" fmla="*/ 1020987 w 3130277"/>
                <a:gd name="connsiteY29" fmla="*/ 1396844 h 2271975"/>
                <a:gd name="connsiteX30" fmla="*/ 925620 w 3130277"/>
                <a:gd name="connsiteY30" fmla="*/ 1452942 h 2271975"/>
                <a:gd name="connsiteX31" fmla="*/ 790984 w 3130277"/>
                <a:gd name="connsiteY31" fmla="*/ 1503431 h 2271975"/>
                <a:gd name="connsiteX32" fmla="*/ 656349 w 3130277"/>
                <a:gd name="connsiteY32" fmla="*/ 1537089 h 2271975"/>
                <a:gd name="connsiteX33" fmla="*/ 493664 w 3130277"/>
                <a:gd name="connsiteY33" fmla="*/ 1503431 h 2271975"/>
                <a:gd name="connsiteX34" fmla="*/ 420736 w 3130277"/>
                <a:gd name="connsiteY34" fmla="*/ 1486601 h 2271975"/>
                <a:gd name="connsiteX35" fmla="*/ 263662 w 3130277"/>
                <a:gd name="connsiteY35" fmla="*/ 1447332 h 2271975"/>
                <a:gd name="connsiteX36" fmla="*/ 112197 w 3130277"/>
                <a:gd name="connsiteY36" fmla="*/ 1430503 h 2271975"/>
                <a:gd name="connsiteX37" fmla="*/ 61708 w 3130277"/>
                <a:gd name="connsiteY37" fmla="*/ 1419283 h 2271975"/>
                <a:gd name="connsiteX38" fmla="*/ 0 w 3130277"/>
                <a:gd name="connsiteY38" fmla="*/ 1486601 h 2271975"/>
                <a:gd name="connsiteX39" fmla="*/ 67318 w 3130277"/>
                <a:gd name="connsiteY39" fmla="*/ 1598797 h 2271975"/>
                <a:gd name="connsiteX40" fmla="*/ 89757 w 3130277"/>
                <a:gd name="connsiteY40" fmla="*/ 1671725 h 2271975"/>
                <a:gd name="connsiteX41" fmla="*/ 112197 w 3130277"/>
                <a:gd name="connsiteY41" fmla="*/ 1710994 h 2271975"/>
                <a:gd name="connsiteX42" fmla="*/ 173904 w 3130277"/>
                <a:gd name="connsiteY42" fmla="*/ 1722213 h 2271975"/>
                <a:gd name="connsiteX43" fmla="*/ 196344 w 3130277"/>
                <a:gd name="connsiteY43" fmla="*/ 1783921 h 2271975"/>
                <a:gd name="connsiteX44" fmla="*/ 235612 w 3130277"/>
                <a:gd name="connsiteY44" fmla="*/ 1845629 h 2271975"/>
                <a:gd name="connsiteX45" fmla="*/ 286101 w 3130277"/>
                <a:gd name="connsiteY45" fmla="*/ 1845629 h 2271975"/>
                <a:gd name="connsiteX46" fmla="*/ 364638 w 3130277"/>
                <a:gd name="connsiteY46" fmla="*/ 1924167 h 2271975"/>
                <a:gd name="connsiteX47" fmla="*/ 488054 w 3130277"/>
                <a:gd name="connsiteY47" fmla="*/ 1963435 h 2271975"/>
                <a:gd name="connsiteX48" fmla="*/ 633909 w 3130277"/>
                <a:gd name="connsiteY48" fmla="*/ 2041973 h 2271975"/>
                <a:gd name="connsiteX49" fmla="*/ 785374 w 3130277"/>
                <a:gd name="connsiteY49" fmla="*/ 2030753 h 2271975"/>
                <a:gd name="connsiteX50" fmla="*/ 869522 w 3130277"/>
                <a:gd name="connsiteY50" fmla="*/ 2064412 h 2271975"/>
                <a:gd name="connsiteX51" fmla="*/ 970498 w 3130277"/>
                <a:gd name="connsiteY51" fmla="*/ 2041973 h 2271975"/>
                <a:gd name="connsiteX52" fmla="*/ 981718 w 3130277"/>
                <a:gd name="connsiteY52" fmla="*/ 2109291 h 2271975"/>
                <a:gd name="connsiteX53" fmla="*/ 1060255 w 3130277"/>
                <a:gd name="connsiteY53" fmla="*/ 2053193 h 2271975"/>
                <a:gd name="connsiteX54" fmla="*/ 1110744 w 3130277"/>
                <a:gd name="connsiteY54" fmla="*/ 2047583 h 2271975"/>
                <a:gd name="connsiteX55" fmla="*/ 1144403 w 3130277"/>
                <a:gd name="connsiteY55" fmla="*/ 2019534 h 2271975"/>
                <a:gd name="connsiteX56" fmla="*/ 1217330 w 3130277"/>
                <a:gd name="connsiteY56" fmla="*/ 2047583 h 2271975"/>
                <a:gd name="connsiteX57" fmla="*/ 1161232 w 3130277"/>
                <a:gd name="connsiteY57" fmla="*/ 2182218 h 2271975"/>
                <a:gd name="connsiteX58" fmla="*/ 1256599 w 3130277"/>
                <a:gd name="connsiteY58" fmla="*/ 2182218 h 2271975"/>
                <a:gd name="connsiteX59" fmla="*/ 1312697 w 3130277"/>
                <a:gd name="connsiteY59" fmla="*/ 2238316 h 2271975"/>
                <a:gd name="connsiteX60" fmla="*/ 1441723 w 3130277"/>
                <a:gd name="connsiteY60" fmla="*/ 2271975 h 2271975"/>
                <a:gd name="connsiteX61" fmla="*/ 1610017 w 3130277"/>
                <a:gd name="connsiteY61" fmla="*/ 2238316 h 2271975"/>
                <a:gd name="connsiteX62" fmla="*/ 1727824 w 3130277"/>
                <a:gd name="connsiteY62" fmla="*/ 2131730 h 2271975"/>
                <a:gd name="connsiteX63" fmla="*/ 1778312 w 3130277"/>
                <a:gd name="connsiteY63" fmla="*/ 2019534 h 2271975"/>
                <a:gd name="connsiteX64" fmla="*/ 1778312 w 3130277"/>
                <a:gd name="connsiteY64" fmla="*/ 1929777 h 2271975"/>
                <a:gd name="connsiteX65" fmla="*/ 1873679 w 3130277"/>
                <a:gd name="connsiteY65" fmla="*/ 1800751 h 2271975"/>
                <a:gd name="connsiteX66" fmla="*/ 1946606 w 3130277"/>
                <a:gd name="connsiteY66" fmla="*/ 1767092 h 2271975"/>
                <a:gd name="connsiteX67" fmla="*/ 2036363 w 3130277"/>
                <a:gd name="connsiteY67" fmla="*/ 1666115 h 2271975"/>
                <a:gd name="connsiteX68" fmla="*/ 2047583 w 3130277"/>
                <a:gd name="connsiteY68" fmla="*/ 1570748 h 2271975"/>
                <a:gd name="connsiteX69" fmla="*/ 2199048 w 3130277"/>
                <a:gd name="connsiteY69" fmla="*/ 1570748 h 2271975"/>
                <a:gd name="connsiteX70" fmla="*/ 2328074 w 3130277"/>
                <a:gd name="connsiteY70" fmla="*/ 1537089 h 2271975"/>
                <a:gd name="connsiteX71" fmla="*/ 2501978 w 3130277"/>
                <a:gd name="connsiteY71" fmla="*/ 1520260 h 2271975"/>
                <a:gd name="connsiteX72" fmla="*/ 2631004 w 3130277"/>
                <a:gd name="connsiteY72" fmla="*/ 1497821 h 2271975"/>
                <a:gd name="connsiteX73" fmla="*/ 2703931 w 3130277"/>
                <a:gd name="connsiteY73" fmla="*/ 1486601 h 2271975"/>
                <a:gd name="connsiteX74" fmla="*/ 2849787 w 3130277"/>
                <a:gd name="connsiteY74" fmla="*/ 1447332 h 2271975"/>
                <a:gd name="connsiteX75" fmla="*/ 2917104 w 3130277"/>
                <a:gd name="connsiteY75" fmla="*/ 1368795 h 2271975"/>
                <a:gd name="connsiteX76" fmla="*/ 3006862 w 3130277"/>
                <a:gd name="connsiteY76" fmla="*/ 1357575 h 2271975"/>
                <a:gd name="connsiteX77" fmla="*/ 3051740 w 3130277"/>
                <a:gd name="connsiteY77" fmla="*/ 1329526 h 2271975"/>
                <a:gd name="connsiteX78" fmla="*/ 3130277 w 3130277"/>
                <a:gd name="connsiteY78" fmla="*/ 1228550 h 2271975"/>
                <a:gd name="connsiteX79" fmla="*/ 2961983 w 3130277"/>
                <a:gd name="connsiteY79" fmla="*/ 1138793 h 2271975"/>
                <a:gd name="connsiteX80" fmla="*/ 2844177 w 3130277"/>
                <a:gd name="connsiteY80" fmla="*/ 931229 h 2271975"/>
                <a:gd name="connsiteX81" fmla="*/ 2832957 w 3130277"/>
                <a:gd name="connsiteY81" fmla="*/ 690007 h 2271975"/>
                <a:gd name="connsiteX82" fmla="*/ 2883446 w 3130277"/>
                <a:gd name="connsiteY82" fmla="*/ 482444 h 2271975"/>
                <a:gd name="connsiteX83" fmla="*/ 2950763 w 3130277"/>
                <a:gd name="connsiteY83" fmla="*/ 370248 h 2271975"/>
                <a:gd name="connsiteX84" fmla="*/ 2984422 w 3130277"/>
                <a:gd name="connsiteY84" fmla="*/ 302930 h 2271975"/>
                <a:gd name="connsiteX85" fmla="*/ 2973203 w 3130277"/>
                <a:gd name="connsiteY85" fmla="*/ 302930 h 22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3130277" h="2271975">
                  <a:moveTo>
                    <a:pt x="2917104" y="297320"/>
                  </a:moveTo>
                  <a:lnTo>
                    <a:pt x="2793689" y="336589"/>
                  </a:lnTo>
                  <a:lnTo>
                    <a:pt x="2698322" y="387077"/>
                  </a:lnTo>
                  <a:lnTo>
                    <a:pt x="2653443" y="409516"/>
                  </a:lnTo>
                  <a:lnTo>
                    <a:pt x="2541247" y="381467"/>
                  </a:lnTo>
                  <a:lnTo>
                    <a:pt x="2440270" y="370248"/>
                  </a:lnTo>
                  <a:lnTo>
                    <a:pt x="2288805" y="409516"/>
                  </a:lnTo>
                  <a:lnTo>
                    <a:pt x="2154170" y="398297"/>
                  </a:lnTo>
                  <a:lnTo>
                    <a:pt x="2109291" y="370248"/>
                  </a:lnTo>
                  <a:lnTo>
                    <a:pt x="2013924" y="207563"/>
                  </a:lnTo>
                  <a:lnTo>
                    <a:pt x="1974655" y="145855"/>
                  </a:lnTo>
                  <a:lnTo>
                    <a:pt x="1918557" y="67318"/>
                  </a:lnTo>
                  <a:lnTo>
                    <a:pt x="1800751" y="22439"/>
                  </a:lnTo>
                  <a:lnTo>
                    <a:pt x="1699774" y="100977"/>
                  </a:lnTo>
                  <a:lnTo>
                    <a:pt x="1581968" y="0"/>
                  </a:lnTo>
                  <a:lnTo>
                    <a:pt x="1447333" y="89757"/>
                  </a:lnTo>
                  <a:lnTo>
                    <a:pt x="1408064" y="151465"/>
                  </a:lnTo>
                  <a:lnTo>
                    <a:pt x="1391235" y="201953"/>
                  </a:lnTo>
                  <a:lnTo>
                    <a:pt x="1363185" y="230002"/>
                  </a:lnTo>
                  <a:lnTo>
                    <a:pt x="1458552" y="342199"/>
                  </a:lnTo>
                  <a:lnTo>
                    <a:pt x="1570749" y="403907"/>
                  </a:lnTo>
                  <a:lnTo>
                    <a:pt x="1643676" y="448785"/>
                  </a:lnTo>
                  <a:lnTo>
                    <a:pt x="1694165" y="555372"/>
                  </a:lnTo>
                  <a:lnTo>
                    <a:pt x="1660506" y="650739"/>
                  </a:lnTo>
                  <a:lnTo>
                    <a:pt x="1559529" y="751715"/>
                  </a:lnTo>
                  <a:lnTo>
                    <a:pt x="1458552" y="880741"/>
                  </a:lnTo>
                  <a:lnTo>
                    <a:pt x="1318307" y="998547"/>
                  </a:lnTo>
                  <a:lnTo>
                    <a:pt x="1256599" y="1189281"/>
                  </a:lnTo>
                  <a:lnTo>
                    <a:pt x="1166842" y="1284648"/>
                  </a:lnTo>
                  <a:lnTo>
                    <a:pt x="1020987" y="1396844"/>
                  </a:lnTo>
                  <a:lnTo>
                    <a:pt x="925620" y="1452942"/>
                  </a:lnTo>
                  <a:lnTo>
                    <a:pt x="790984" y="1503431"/>
                  </a:lnTo>
                  <a:lnTo>
                    <a:pt x="656349" y="1537089"/>
                  </a:lnTo>
                  <a:lnTo>
                    <a:pt x="493664" y="1503431"/>
                  </a:lnTo>
                  <a:lnTo>
                    <a:pt x="420736" y="1486601"/>
                  </a:lnTo>
                  <a:lnTo>
                    <a:pt x="263662" y="1447332"/>
                  </a:lnTo>
                  <a:lnTo>
                    <a:pt x="112197" y="1430503"/>
                  </a:lnTo>
                  <a:lnTo>
                    <a:pt x="61708" y="1419283"/>
                  </a:lnTo>
                  <a:lnTo>
                    <a:pt x="0" y="1486601"/>
                  </a:lnTo>
                  <a:lnTo>
                    <a:pt x="67318" y="1598797"/>
                  </a:lnTo>
                  <a:lnTo>
                    <a:pt x="89757" y="1671725"/>
                  </a:lnTo>
                  <a:lnTo>
                    <a:pt x="112197" y="1710994"/>
                  </a:lnTo>
                  <a:lnTo>
                    <a:pt x="173904" y="1722213"/>
                  </a:lnTo>
                  <a:lnTo>
                    <a:pt x="196344" y="1783921"/>
                  </a:lnTo>
                  <a:lnTo>
                    <a:pt x="235612" y="1845629"/>
                  </a:lnTo>
                  <a:lnTo>
                    <a:pt x="286101" y="1845629"/>
                  </a:lnTo>
                  <a:lnTo>
                    <a:pt x="364638" y="1924167"/>
                  </a:lnTo>
                  <a:lnTo>
                    <a:pt x="488054" y="1963435"/>
                  </a:lnTo>
                  <a:lnTo>
                    <a:pt x="633909" y="2041973"/>
                  </a:lnTo>
                  <a:lnTo>
                    <a:pt x="785374" y="2030753"/>
                  </a:lnTo>
                  <a:lnTo>
                    <a:pt x="869522" y="2064412"/>
                  </a:lnTo>
                  <a:lnTo>
                    <a:pt x="970498" y="2041973"/>
                  </a:lnTo>
                  <a:lnTo>
                    <a:pt x="981718" y="2109291"/>
                  </a:lnTo>
                  <a:lnTo>
                    <a:pt x="1060255" y="2053193"/>
                  </a:lnTo>
                  <a:lnTo>
                    <a:pt x="1110744" y="2047583"/>
                  </a:lnTo>
                  <a:lnTo>
                    <a:pt x="1144403" y="2019534"/>
                  </a:lnTo>
                  <a:lnTo>
                    <a:pt x="1217330" y="2047583"/>
                  </a:lnTo>
                  <a:lnTo>
                    <a:pt x="1161232" y="2182218"/>
                  </a:lnTo>
                  <a:lnTo>
                    <a:pt x="1256599" y="2182218"/>
                  </a:lnTo>
                  <a:lnTo>
                    <a:pt x="1312697" y="2238316"/>
                  </a:lnTo>
                  <a:lnTo>
                    <a:pt x="1441723" y="2271975"/>
                  </a:lnTo>
                  <a:lnTo>
                    <a:pt x="1610017" y="2238316"/>
                  </a:lnTo>
                  <a:lnTo>
                    <a:pt x="1727824" y="2131730"/>
                  </a:lnTo>
                  <a:lnTo>
                    <a:pt x="1778312" y="2019534"/>
                  </a:lnTo>
                  <a:lnTo>
                    <a:pt x="1778312" y="1929777"/>
                  </a:lnTo>
                  <a:lnTo>
                    <a:pt x="1873679" y="1800751"/>
                  </a:lnTo>
                  <a:lnTo>
                    <a:pt x="1946606" y="1767092"/>
                  </a:lnTo>
                  <a:lnTo>
                    <a:pt x="2036363" y="1666115"/>
                  </a:lnTo>
                  <a:lnTo>
                    <a:pt x="2047583" y="1570748"/>
                  </a:lnTo>
                  <a:lnTo>
                    <a:pt x="2199048" y="1570748"/>
                  </a:lnTo>
                  <a:lnTo>
                    <a:pt x="2328074" y="1537089"/>
                  </a:lnTo>
                  <a:lnTo>
                    <a:pt x="2501978" y="1520260"/>
                  </a:lnTo>
                  <a:lnTo>
                    <a:pt x="2631004" y="1497821"/>
                  </a:lnTo>
                  <a:lnTo>
                    <a:pt x="2703931" y="1486601"/>
                  </a:lnTo>
                  <a:lnTo>
                    <a:pt x="2849787" y="1447332"/>
                  </a:lnTo>
                  <a:lnTo>
                    <a:pt x="2917104" y="1368795"/>
                  </a:lnTo>
                  <a:lnTo>
                    <a:pt x="3006862" y="1357575"/>
                  </a:lnTo>
                  <a:lnTo>
                    <a:pt x="3051740" y="1329526"/>
                  </a:lnTo>
                  <a:lnTo>
                    <a:pt x="3130277" y="1228550"/>
                  </a:lnTo>
                  <a:lnTo>
                    <a:pt x="2961983" y="1138793"/>
                  </a:lnTo>
                  <a:lnTo>
                    <a:pt x="2844177" y="931229"/>
                  </a:lnTo>
                  <a:lnTo>
                    <a:pt x="2832957" y="690007"/>
                  </a:lnTo>
                  <a:lnTo>
                    <a:pt x="2883446" y="482444"/>
                  </a:lnTo>
                  <a:lnTo>
                    <a:pt x="2950763" y="370248"/>
                  </a:lnTo>
                  <a:lnTo>
                    <a:pt x="2984422" y="302930"/>
                  </a:lnTo>
                  <a:lnTo>
                    <a:pt x="2973203" y="302930"/>
                  </a:lnTo>
                </a:path>
              </a:pathLst>
            </a:custGeom>
            <a:solidFill>
              <a:schemeClr val="accent1">
                <a:alpha val="30000"/>
              </a:schemeClr>
            </a:solidFill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7" name="Rettangolo 16"/>
          <p:cNvSpPr/>
          <p:nvPr/>
        </p:nvSpPr>
        <p:spPr>
          <a:xfrm>
            <a:off x="3851920" y="5733256"/>
            <a:ext cx="1080120" cy="792088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9"/>
          <p:cNvGrpSpPr/>
          <p:nvPr/>
        </p:nvGrpSpPr>
        <p:grpSpPr>
          <a:xfrm>
            <a:off x="0" y="0"/>
            <a:ext cx="9144000" cy="1006128"/>
            <a:chOff x="0" y="0"/>
            <a:chExt cx="9144000" cy="1006128"/>
          </a:xfrm>
        </p:grpSpPr>
        <p:sp>
          <p:nvSpPr>
            <p:cNvPr id="11" name="Rettangolo 10"/>
            <p:cNvSpPr/>
            <p:nvPr/>
          </p:nvSpPr>
          <p:spPr>
            <a:xfrm>
              <a:off x="0" y="0"/>
              <a:ext cx="9144000" cy="10002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Torino, 12 maggio 2023</a:t>
              </a:r>
              <a:endParaRPr lang="it-IT" sz="900" b="1" dirty="0">
                <a:solidFill>
                  <a:schemeClr val="bg1"/>
                </a:solidFill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Aula Vallauri - INRIM - C.so Massimo D'Azeglio 42</a:t>
              </a: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 Convegno Nazionale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Geologia Ambientale in 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Piemonte e Valle d’Aosta </a:t>
              </a:r>
              <a:endParaRPr lang="it-IT" sz="1600" dirty="0">
                <a:solidFill>
                  <a:schemeClr val="bg1"/>
                </a:solidFill>
              </a:endParaRPr>
            </a:p>
          </p:txBody>
        </p:sp>
        <p:pic>
          <p:nvPicPr>
            <p:cNvPr id="12" name="Immagine 11" descr="Logo_DST_UNITO_Col_Carta_Intestata.ti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712" y="82724"/>
              <a:ext cx="836712" cy="8367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2" descr="SIGEA APS - GEOSMARTCAMPU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1966" y="142032"/>
              <a:ext cx="1080120" cy="705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GEOTERMIA A BASSA ENTALPIA E GEOSCAMBI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4352" y="25400"/>
              <a:ext cx="976368" cy="980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8" descr="Geologivda.it - Ordine dei Geologi della Valle d'Aosta - Albo iscritti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7886" y="95424"/>
              <a:ext cx="3239344" cy="723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1566" y="1824845"/>
            <a:ext cx="7721818" cy="4412467"/>
          </a:xfrm>
          <a:prstGeom prst="rect">
            <a:avLst/>
          </a:prstGeom>
          <a:noFill/>
          <a:ln w="9525">
            <a:solidFill>
              <a:srgbClr val="91674D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9"/>
          <p:cNvGrpSpPr/>
          <p:nvPr/>
        </p:nvGrpSpPr>
        <p:grpSpPr>
          <a:xfrm>
            <a:off x="0" y="0"/>
            <a:ext cx="9144000" cy="1006128"/>
            <a:chOff x="0" y="0"/>
            <a:chExt cx="9144000" cy="1006128"/>
          </a:xfrm>
        </p:grpSpPr>
        <p:sp>
          <p:nvSpPr>
            <p:cNvPr id="11" name="Rettangolo 10"/>
            <p:cNvSpPr/>
            <p:nvPr/>
          </p:nvSpPr>
          <p:spPr>
            <a:xfrm>
              <a:off x="0" y="0"/>
              <a:ext cx="9144000" cy="10002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Torino, 12 maggio 2023</a:t>
              </a:r>
              <a:endParaRPr lang="it-IT" sz="900" b="1" dirty="0">
                <a:solidFill>
                  <a:schemeClr val="bg1"/>
                </a:solidFill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Aula Vallauri - INRIM - C.so Massimo D'Azeglio 42</a:t>
              </a: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 Convegno Nazionale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Geologia Ambientale in 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Piemonte e Valle d’Aosta </a:t>
              </a:r>
              <a:endParaRPr lang="it-IT" sz="1600" dirty="0">
                <a:solidFill>
                  <a:schemeClr val="bg1"/>
                </a:solidFill>
              </a:endParaRPr>
            </a:p>
          </p:txBody>
        </p:sp>
        <p:pic>
          <p:nvPicPr>
            <p:cNvPr id="12" name="Immagine 11" descr="Logo_DST_UNITO_Col_Carta_Intestata.ti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712" y="82724"/>
              <a:ext cx="836712" cy="8367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2" descr="SIGEA APS - GEOSMARTCAMPU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1966" y="142032"/>
              <a:ext cx="1080120" cy="705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GEOTERMIA A BASSA ENTALPIA E GEOSCAMBI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4352" y="25400"/>
              <a:ext cx="976368" cy="980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8" descr="Geologivda.it - Ordine dei Geologi della Valle d'Aosta - Albo iscritti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7886" y="95424"/>
              <a:ext cx="3239344" cy="723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2" descr="C:\Users\lusien\Desktop\bacino completo per proposta -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9" t="2231" r="1149" b="2254"/>
          <a:stretch/>
        </p:blipFill>
        <p:spPr bwMode="auto">
          <a:xfrm>
            <a:off x="1891663" y="1340768"/>
            <a:ext cx="5328000" cy="548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9"/>
          <p:cNvGrpSpPr/>
          <p:nvPr/>
        </p:nvGrpSpPr>
        <p:grpSpPr>
          <a:xfrm>
            <a:off x="0" y="0"/>
            <a:ext cx="9144000" cy="1006128"/>
            <a:chOff x="0" y="0"/>
            <a:chExt cx="9144000" cy="1006128"/>
          </a:xfrm>
        </p:grpSpPr>
        <p:sp>
          <p:nvSpPr>
            <p:cNvPr id="11" name="Rettangolo 10"/>
            <p:cNvSpPr/>
            <p:nvPr/>
          </p:nvSpPr>
          <p:spPr>
            <a:xfrm>
              <a:off x="0" y="0"/>
              <a:ext cx="9144000" cy="10002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Torino, 12 maggio 2023</a:t>
              </a:r>
              <a:endParaRPr lang="it-IT" sz="900" b="1" dirty="0">
                <a:solidFill>
                  <a:schemeClr val="bg1"/>
                </a:solidFill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Aula Vallauri - INRIM - C.so Massimo D'Azeglio 42</a:t>
              </a: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 Convegno Nazionale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Geologia Ambientale in 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Piemonte e Valle d’Aosta </a:t>
              </a:r>
              <a:endParaRPr lang="it-IT" sz="1600" dirty="0">
                <a:solidFill>
                  <a:schemeClr val="bg1"/>
                </a:solidFill>
              </a:endParaRPr>
            </a:p>
          </p:txBody>
        </p:sp>
        <p:pic>
          <p:nvPicPr>
            <p:cNvPr id="12" name="Immagine 11" descr="Logo_DST_UNITO_Col_Carta_Intestata.ti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712" y="82724"/>
              <a:ext cx="836712" cy="8367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2" descr="SIGEA APS - GEOSMARTCAMPU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1966" y="142032"/>
              <a:ext cx="1080120" cy="705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GEOTERMIA A BASSA ENTALPIA E GEOSCAMBI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4352" y="25400"/>
              <a:ext cx="976368" cy="980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8" descr="Geologivda.it - Ordine dei Geologi della Valle d'Aosta - Albo iscritti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7886" y="95424"/>
              <a:ext cx="3239344" cy="723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Immagin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060848"/>
            <a:ext cx="8045031" cy="3888432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9"/>
          <p:cNvGrpSpPr/>
          <p:nvPr/>
        </p:nvGrpSpPr>
        <p:grpSpPr>
          <a:xfrm>
            <a:off x="0" y="0"/>
            <a:ext cx="9144000" cy="1006128"/>
            <a:chOff x="0" y="0"/>
            <a:chExt cx="9144000" cy="1006128"/>
          </a:xfrm>
        </p:grpSpPr>
        <p:sp>
          <p:nvSpPr>
            <p:cNvPr id="11" name="Rettangolo 10"/>
            <p:cNvSpPr/>
            <p:nvPr/>
          </p:nvSpPr>
          <p:spPr>
            <a:xfrm>
              <a:off x="0" y="0"/>
              <a:ext cx="9144000" cy="10002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Torino, 12 maggio 2023</a:t>
              </a:r>
              <a:endParaRPr lang="it-IT" sz="900" b="1" dirty="0">
                <a:solidFill>
                  <a:schemeClr val="bg1"/>
                </a:solidFill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Aula Vallauri - INRIM - C.so Massimo D'Azeglio 42</a:t>
              </a: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 Convegno Nazionale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Geologia Ambientale in 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Piemonte e Valle d’Aosta </a:t>
              </a:r>
              <a:endParaRPr lang="it-IT" sz="1600" dirty="0">
                <a:solidFill>
                  <a:schemeClr val="bg1"/>
                </a:solidFill>
              </a:endParaRPr>
            </a:p>
          </p:txBody>
        </p:sp>
        <p:pic>
          <p:nvPicPr>
            <p:cNvPr id="12" name="Immagine 11" descr="Logo_DST_UNITO_Col_Carta_Intestata.ti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712" y="82724"/>
              <a:ext cx="836712" cy="8367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2" descr="SIGEA APS - GEOSMARTCAMPU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1966" y="142032"/>
              <a:ext cx="1080120" cy="705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GEOTERMIA A BASSA ENTALPIA E GEOSCAMBI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4352" y="25400"/>
              <a:ext cx="976368" cy="980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8" descr="Geologivda.it - Ordine dei Geologi della Valle d'Aosta - Albo iscritti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7886" y="95424"/>
              <a:ext cx="3239344" cy="723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uppo 15"/>
          <p:cNvGrpSpPr/>
          <p:nvPr/>
        </p:nvGrpSpPr>
        <p:grpSpPr>
          <a:xfrm>
            <a:off x="1891663" y="1154460"/>
            <a:ext cx="5328000" cy="5489469"/>
            <a:chOff x="1891663" y="1179891"/>
            <a:chExt cx="5328000" cy="5489469"/>
          </a:xfrm>
        </p:grpSpPr>
        <p:pic>
          <p:nvPicPr>
            <p:cNvPr id="17" name="Picture 2" descr="C:\Users\lusien\Desktop\bacino completo per proposta -1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9" t="2231" r="1149" b="2254"/>
            <a:stretch/>
          </p:blipFill>
          <p:spPr bwMode="auto">
            <a:xfrm>
              <a:off x="1891663" y="1179891"/>
              <a:ext cx="5328000" cy="54894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Figura a mano libera 17"/>
            <p:cNvSpPr/>
            <p:nvPr/>
          </p:nvSpPr>
          <p:spPr>
            <a:xfrm>
              <a:off x="1955653" y="4196726"/>
              <a:ext cx="4143871" cy="2452495"/>
            </a:xfrm>
            <a:custGeom>
              <a:avLst/>
              <a:gdLst>
                <a:gd name="connsiteX0" fmla="*/ 184994 w 4143871"/>
                <a:gd name="connsiteY0" fmla="*/ 438701 h 2452495"/>
                <a:gd name="connsiteX1" fmla="*/ 147996 w 4143871"/>
                <a:gd name="connsiteY1" fmla="*/ 628980 h 2452495"/>
                <a:gd name="connsiteX2" fmla="*/ 84569 w 4143871"/>
                <a:gd name="connsiteY2" fmla="*/ 692407 h 2452495"/>
                <a:gd name="connsiteX3" fmla="*/ 31713 w 4143871"/>
                <a:gd name="connsiteY3" fmla="*/ 787547 h 2452495"/>
                <a:gd name="connsiteX4" fmla="*/ 126853 w 4143871"/>
                <a:gd name="connsiteY4" fmla="*/ 893258 h 2452495"/>
                <a:gd name="connsiteX5" fmla="*/ 73998 w 4143871"/>
                <a:gd name="connsiteY5" fmla="*/ 1051824 h 2452495"/>
                <a:gd name="connsiteX6" fmla="*/ 0 w 4143871"/>
                <a:gd name="connsiteY6" fmla="*/ 1120536 h 2452495"/>
                <a:gd name="connsiteX7" fmla="*/ 10571 w 4143871"/>
                <a:gd name="connsiteY7" fmla="*/ 1205105 h 2452495"/>
                <a:gd name="connsiteX8" fmla="*/ 47570 w 4143871"/>
                <a:gd name="connsiteY8" fmla="*/ 1342529 h 2452495"/>
                <a:gd name="connsiteX9" fmla="*/ 301276 w 4143871"/>
                <a:gd name="connsiteY9" fmla="*/ 1575094 h 2452495"/>
                <a:gd name="connsiteX10" fmla="*/ 338275 w 4143871"/>
                <a:gd name="connsiteY10" fmla="*/ 1686090 h 2452495"/>
                <a:gd name="connsiteX11" fmla="*/ 433415 w 4143871"/>
                <a:gd name="connsiteY11" fmla="*/ 1781230 h 2452495"/>
                <a:gd name="connsiteX12" fmla="*/ 507413 w 4143871"/>
                <a:gd name="connsiteY12" fmla="*/ 1849942 h 2452495"/>
                <a:gd name="connsiteX13" fmla="*/ 554983 w 4143871"/>
                <a:gd name="connsiteY13" fmla="*/ 1971510 h 2452495"/>
                <a:gd name="connsiteX14" fmla="*/ 507413 w 4143871"/>
                <a:gd name="connsiteY14" fmla="*/ 2077221 h 2452495"/>
                <a:gd name="connsiteX15" fmla="*/ 517984 w 4143871"/>
                <a:gd name="connsiteY15" fmla="*/ 2272786 h 2452495"/>
                <a:gd name="connsiteX16" fmla="*/ 724120 w 4143871"/>
                <a:gd name="connsiteY16" fmla="*/ 2320356 h 2452495"/>
                <a:gd name="connsiteX17" fmla="*/ 893258 w 4143871"/>
                <a:gd name="connsiteY17" fmla="*/ 2452495 h 2452495"/>
                <a:gd name="connsiteX18" fmla="*/ 977827 w 4143871"/>
                <a:gd name="connsiteY18" fmla="*/ 2410210 h 2452495"/>
                <a:gd name="connsiteX19" fmla="*/ 1035968 w 4143871"/>
                <a:gd name="connsiteY19" fmla="*/ 2362640 h 2452495"/>
                <a:gd name="connsiteX20" fmla="*/ 1072967 w 4143871"/>
                <a:gd name="connsiteY20" fmla="*/ 2283357 h 2452495"/>
                <a:gd name="connsiteX21" fmla="*/ 1125822 w 4143871"/>
                <a:gd name="connsiteY21" fmla="*/ 2246358 h 2452495"/>
                <a:gd name="connsiteX22" fmla="*/ 1210391 w 4143871"/>
                <a:gd name="connsiteY22" fmla="*/ 2167075 h 2452495"/>
                <a:gd name="connsiteX23" fmla="*/ 1263246 w 4143871"/>
                <a:gd name="connsiteY23" fmla="*/ 1966224 h 2452495"/>
                <a:gd name="connsiteX24" fmla="*/ 1363672 w 4143871"/>
                <a:gd name="connsiteY24" fmla="*/ 1892227 h 2452495"/>
                <a:gd name="connsiteX25" fmla="*/ 1374243 w 4143871"/>
                <a:gd name="connsiteY25" fmla="*/ 1844657 h 2452495"/>
                <a:gd name="connsiteX26" fmla="*/ 1458812 w 4143871"/>
                <a:gd name="connsiteY26" fmla="*/ 1834086 h 2452495"/>
                <a:gd name="connsiteX27" fmla="*/ 1506382 w 4143871"/>
                <a:gd name="connsiteY27" fmla="*/ 1770659 h 2452495"/>
                <a:gd name="connsiteX28" fmla="*/ 1617378 w 4143871"/>
                <a:gd name="connsiteY28" fmla="*/ 1717803 h 2452495"/>
                <a:gd name="connsiteX29" fmla="*/ 1723089 w 4143871"/>
                <a:gd name="connsiteY29" fmla="*/ 1797087 h 2452495"/>
                <a:gd name="connsiteX30" fmla="*/ 1871085 w 4143871"/>
                <a:gd name="connsiteY30" fmla="*/ 1770659 h 2452495"/>
                <a:gd name="connsiteX31" fmla="*/ 1918655 w 4143871"/>
                <a:gd name="connsiteY31" fmla="*/ 1728375 h 2452495"/>
                <a:gd name="connsiteX32" fmla="*/ 2082507 w 4143871"/>
                <a:gd name="connsiteY32" fmla="*/ 1849942 h 2452495"/>
                <a:gd name="connsiteX33" fmla="*/ 2235787 w 4143871"/>
                <a:gd name="connsiteY33" fmla="*/ 1855228 h 2452495"/>
                <a:gd name="connsiteX34" fmla="*/ 2404925 w 4143871"/>
                <a:gd name="connsiteY34" fmla="*/ 1976795 h 2452495"/>
                <a:gd name="connsiteX35" fmla="*/ 2521207 w 4143871"/>
                <a:gd name="connsiteY35" fmla="*/ 1886941 h 2452495"/>
                <a:gd name="connsiteX36" fmla="*/ 2489494 w 4143871"/>
                <a:gd name="connsiteY36" fmla="*/ 1749517 h 2452495"/>
                <a:gd name="connsiteX37" fmla="*/ 2515922 w 4143871"/>
                <a:gd name="connsiteY37" fmla="*/ 1606807 h 2452495"/>
                <a:gd name="connsiteX38" fmla="*/ 2653346 w 4143871"/>
                <a:gd name="connsiteY38" fmla="*/ 1596236 h 2452495"/>
                <a:gd name="connsiteX39" fmla="*/ 2700916 w 4143871"/>
                <a:gd name="connsiteY39" fmla="*/ 1564523 h 2452495"/>
                <a:gd name="connsiteX40" fmla="*/ 2986335 w 4143871"/>
                <a:gd name="connsiteY40" fmla="*/ 1532809 h 2452495"/>
                <a:gd name="connsiteX41" fmla="*/ 2981050 w 4143871"/>
                <a:gd name="connsiteY41" fmla="*/ 1458812 h 2452495"/>
                <a:gd name="connsiteX42" fmla="*/ 3028620 w 4143871"/>
                <a:gd name="connsiteY42" fmla="*/ 1331958 h 2452495"/>
                <a:gd name="connsiteX43" fmla="*/ 3070904 w 4143871"/>
                <a:gd name="connsiteY43" fmla="*/ 1289674 h 2452495"/>
                <a:gd name="connsiteX44" fmla="*/ 3092046 w 4143871"/>
                <a:gd name="connsiteY44" fmla="*/ 1146964 h 2452495"/>
                <a:gd name="connsiteX45" fmla="*/ 3118474 w 4143871"/>
                <a:gd name="connsiteY45" fmla="*/ 1120536 h 2452495"/>
                <a:gd name="connsiteX46" fmla="*/ 3298183 w 4143871"/>
                <a:gd name="connsiteY46" fmla="*/ 1104680 h 2452495"/>
                <a:gd name="connsiteX47" fmla="*/ 3610030 w 4143871"/>
                <a:gd name="connsiteY47" fmla="*/ 1194534 h 2452495"/>
                <a:gd name="connsiteX48" fmla="*/ 3610030 w 4143871"/>
                <a:gd name="connsiteY48" fmla="*/ 1109965 h 2452495"/>
                <a:gd name="connsiteX49" fmla="*/ 3779168 w 4143871"/>
                <a:gd name="connsiteY49" fmla="*/ 935542 h 2452495"/>
                <a:gd name="connsiteX50" fmla="*/ 3932449 w 4143871"/>
                <a:gd name="connsiteY50" fmla="*/ 824546 h 2452495"/>
                <a:gd name="connsiteX51" fmla="*/ 4011732 w 4143871"/>
                <a:gd name="connsiteY51" fmla="*/ 819260 h 2452495"/>
                <a:gd name="connsiteX52" fmla="*/ 4027589 w 4143871"/>
                <a:gd name="connsiteY52" fmla="*/ 761119 h 2452495"/>
                <a:gd name="connsiteX53" fmla="*/ 4143871 w 4143871"/>
                <a:gd name="connsiteY53" fmla="*/ 618409 h 2452495"/>
                <a:gd name="connsiteX54" fmla="*/ 4085730 w 4143871"/>
                <a:gd name="connsiteY54" fmla="*/ 454557 h 2452495"/>
                <a:gd name="connsiteX55" fmla="*/ 4106872 w 4143871"/>
                <a:gd name="connsiteY55" fmla="*/ 338275 h 2452495"/>
                <a:gd name="connsiteX56" fmla="*/ 4075159 w 4143871"/>
                <a:gd name="connsiteY56" fmla="*/ 116282 h 2452495"/>
                <a:gd name="connsiteX57" fmla="*/ 4027589 w 4143871"/>
                <a:gd name="connsiteY57" fmla="*/ 26428 h 2452495"/>
                <a:gd name="connsiteX58" fmla="*/ 3916592 w 4143871"/>
                <a:gd name="connsiteY58" fmla="*/ 110997 h 2452495"/>
                <a:gd name="connsiteX59" fmla="*/ 3874308 w 4143871"/>
                <a:gd name="connsiteY59" fmla="*/ 147995 h 2452495"/>
                <a:gd name="connsiteX60" fmla="*/ 3673457 w 4143871"/>
                <a:gd name="connsiteY60" fmla="*/ 153281 h 2452495"/>
                <a:gd name="connsiteX61" fmla="*/ 3488463 w 4143871"/>
                <a:gd name="connsiteY61" fmla="*/ 132139 h 2452495"/>
                <a:gd name="connsiteX62" fmla="*/ 3435607 w 4143871"/>
                <a:gd name="connsiteY62" fmla="*/ 147995 h 2452495"/>
                <a:gd name="connsiteX63" fmla="*/ 3303468 w 4143871"/>
                <a:gd name="connsiteY63" fmla="*/ 132139 h 2452495"/>
                <a:gd name="connsiteX64" fmla="*/ 3255898 w 4143871"/>
                <a:gd name="connsiteY64" fmla="*/ 100425 h 2452495"/>
                <a:gd name="connsiteX65" fmla="*/ 3160759 w 4143871"/>
                <a:gd name="connsiteY65" fmla="*/ 100425 h 2452495"/>
                <a:gd name="connsiteX66" fmla="*/ 3086761 w 4143871"/>
                <a:gd name="connsiteY66" fmla="*/ 0 h 2452495"/>
                <a:gd name="connsiteX67" fmla="*/ 2922909 w 4143871"/>
                <a:gd name="connsiteY67" fmla="*/ 89854 h 2452495"/>
                <a:gd name="connsiteX68" fmla="*/ 2854197 w 4143871"/>
                <a:gd name="connsiteY68" fmla="*/ 311847 h 2452495"/>
                <a:gd name="connsiteX69" fmla="*/ 2785485 w 4143871"/>
                <a:gd name="connsiteY69" fmla="*/ 295991 h 2452495"/>
                <a:gd name="connsiteX70" fmla="*/ 2537064 w 4143871"/>
                <a:gd name="connsiteY70" fmla="*/ 232564 h 2452495"/>
                <a:gd name="connsiteX71" fmla="*/ 2473637 w 4143871"/>
                <a:gd name="connsiteY71" fmla="*/ 248421 h 2452495"/>
                <a:gd name="connsiteX72" fmla="*/ 2410211 w 4143871"/>
                <a:gd name="connsiteY72" fmla="*/ 338275 h 2452495"/>
                <a:gd name="connsiteX73" fmla="*/ 2330927 w 4143871"/>
                <a:gd name="connsiteY73" fmla="*/ 354132 h 2452495"/>
                <a:gd name="connsiteX74" fmla="*/ 2219931 w 4143871"/>
                <a:gd name="connsiteY74" fmla="*/ 322419 h 2452495"/>
                <a:gd name="connsiteX75" fmla="*/ 2188218 w 4143871"/>
                <a:gd name="connsiteY75" fmla="*/ 348846 h 2452495"/>
                <a:gd name="connsiteX76" fmla="*/ 2082507 w 4143871"/>
                <a:gd name="connsiteY76" fmla="*/ 354132 h 2452495"/>
                <a:gd name="connsiteX77" fmla="*/ 1987367 w 4143871"/>
                <a:gd name="connsiteY77" fmla="*/ 428129 h 2452495"/>
                <a:gd name="connsiteX78" fmla="*/ 1897512 w 4143871"/>
                <a:gd name="connsiteY78" fmla="*/ 507413 h 2452495"/>
                <a:gd name="connsiteX79" fmla="*/ 1897512 w 4143871"/>
                <a:gd name="connsiteY79" fmla="*/ 613124 h 2452495"/>
                <a:gd name="connsiteX80" fmla="*/ 1834086 w 4143871"/>
                <a:gd name="connsiteY80" fmla="*/ 613124 h 2452495"/>
                <a:gd name="connsiteX81" fmla="*/ 1691376 w 4143871"/>
                <a:gd name="connsiteY81" fmla="*/ 613124 h 2452495"/>
                <a:gd name="connsiteX82" fmla="*/ 1590950 w 4143871"/>
                <a:gd name="connsiteY82" fmla="*/ 623695 h 2452495"/>
                <a:gd name="connsiteX83" fmla="*/ 1569808 w 4143871"/>
                <a:gd name="connsiteY83" fmla="*/ 613124 h 2452495"/>
                <a:gd name="connsiteX84" fmla="*/ 1532809 w 4143871"/>
                <a:gd name="connsiteY84" fmla="*/ 539126 h 2452495"/>
                <a:gd name="connsiteX85" fmla="*/ 1522238 w 4143871"/>
                <a:gd name="connsiteY85" fmla="*/ 496842 h 2452495"/>
                <a:gd name="connsiteX86" fmla="*/ 1395385 w 4143871"/>
                <a:gd name="connsiteY86" fmla="*/ 459843 h 2452495"/>
                <a:gd name="connsiteX87" fmla="*/ 1305531 w 4143871"/>
                <a:gd name="connsiteY87" fmla="*/ 591982 h 2452495"/>
                <a:gd name="connsiteX88" fmla="*/ 1215676 w 4143871"/>
                <a:gd name="connsiteY88" fmla="*/ 554983 h 2452495"/>
                <a:gd name="connsiteX89" fmla="*/ 1094109 w 4143871"/>
                <a:gd name="connsiteY89" fmla="*/ 618409 h 2452495"/>
                <a:gd name="connsiteX90" fmla="*/ 1094109 w 4143871"/>
                <a:gd name="connsiteY90" fmla="*/ 618409 h 2452495"/>
                <a:gd name="connsiteX91" fmla="*/ 1020111 w 4143871"/>
                <a:gd name="connsiteY91" fmla="*/ 607838 h 2452495"/>
                <a:gd name="connsiteX92" fmla="*/ 998969 w 4143871"/>
                <a:gd name="connsiteY92" fmla="*/ 544412 h 2452495"/>
                <a:gd name="connsiteX93" fmla="*/ 840402 w 4143871"/>
                <a:gd name="connsiteY93" fmla="*/ 449272 h 2452495"/>
                <a:gd name="connsiteX94" fmla="*/ 787547 w 4143871"/>
                <a:gd name="connsiteY94" fmla="*/ 443986 h 2452495"/>
                <a:gd name="connsiteX95" fmla="*/ 739977 w 4143871"/>
                <a:gd name="connsiteY95" fmla="*/ 480985 h 2452495"/>
                <a:gd name="connsiteX96" fmla="*/ 618409 w 4143871"/>
                <a:gd name="connsiteY96" fmla="*/ 512698 h 2452495"/>
                <a:gd name="connsiteX97" fmla="*/ 554983 w 4143871"/>
                <a:gd name="connsiteY97" fmla="*/ 491556 h 2452495"/>
                <a:gd name="connsiteX98" fmla="*/ 507413 w 4143871"/>
                <a:gd name="connsiteY98" fmla="*/ 491556 h 2452495"/>
                <a:gd name="connsiteX99" fmla="*/ 422844 w 4143871"/>
                <a:gd name="connsiteY99" fmla="*/ 443986 h 2452495"/>
                <a:gd name="connsiteX100" fmla="*/ 401702 w 4143871"/>
                <a:gd name="connsiteY100" fmla="*/ 507413 h 2452495"/>
                <a:gd name="connsiteX101" fmla="*/ 285420 w 4143871"/>
                <a:gd name="connsiteY101" fmla="*/ 449272 h 2452495"/>
                <a:gd name="connsiteX102" fmla="*/ 184994 w 4143871"/>
                <a:gd name="connsiteY102" fmla="*/ 438701 h 2452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4143871" h="2452495">
                  <a:moveTo>
                    <a:pt x="184994" y="438701"/>
                  </a:moveTo>
                  <a:lnTo>
                    <a:pt x="147996" y="628980"/>
                  </a:lnTo>
                  <a:lnTo>
                    <a:pt x="84569" y="692407"/>
                  </a:lnTo>
                  <a:lnTo>
                    <a:pt x="31713" y="787547"/>
                  </a:lnTo>
                  <a:lnTo>
                    <a:pt x="126853" y="893258"/>
                  </a:lnTo>
                  <a:lnTo>
                    <a:pt x="73998" y="1051824"/>
                  </a:lnTo>
                  <a:lnTo>
                    <a:pt x="0" y="1120536"/>
                  </a:lnTo>
                  <a:lnTo>
                    <a:pt x="10571" y="1205105"/>
                  </a:lnTo>
                  <a:lnTo>
                    <a:pt x="47570" y="1342529"/>
                  </a:lnTo>
                  <a:lnTo>
                    <a:pt x="301276" y="1575094"/>
                  </a:lnTo>
                  <a:lnTo>
                    <a:pt x="338275" y="1686090"/>
                  </a:lnTo>
                  <a:lnTo>
                    <a:pt x="433415" y="1781230"/>
                  </a:lnTo>
                  <a:lnTo>
                    <a:pt x="507413" y="1849942"/>
                  </a:lnTo>
                  <a:lnTo>
                    <a:pt x="554983" y="1971510"/>
                  </a:lnTo>
                  <a:lnTo>
                    <a:pt x="507413" y="2077221"/>
                  </a:lnTo>
                  <a:lnTo>
                    <a:pt x="517984" y="2272786"/>
                  </a:lnTo>
                  <a:lnTo>
                    <a:pt x="724120" y="2320356"/>
                  </a:lnTo>
                  <a:lnTo>
                    <a:pt x="893258" y="2452495"/>
                  </a:lnTo>
                  <a:lnTo>
                    <a:pt x="977827" y="2410210"/>
                  </a:lnTo>
                  <a:lnTo>
                    <a:pt x="1035968" y="2362640"/>
                  </a:lnTo>
                  <a:lnTo>
                    <a:pt x="1072967" y="2283357"/>
                  </a:lnTo>
                  <a:lnTo>
                    <a:pt x="1125822" y="2246358"/>
                  </a:lnTo>
                  <a:lnTo>
                    <a:pt x="1210391" y="2167075"/>
                  </a:lnTo>
                  <a:lnTo>
                    <a:pt x="1263246" y="1966224"/>
                  </a:lnTo>
                  <a:lnTo>
                    <a:pt x="1363672" y="1892227"/>
                  </a:lnTo>
                  <a:lnTo>
                    <a:pt x="1374243" y="1844657"/>
                  </a:lnTo>
                  <a:lnTo>
                    <a:pt x="1458812" y="1834086"/>
                  </a:lnTo>
                  <a:lnTo>
                    <a:pt x="1506382" y="1770659"/>
                  </a:lnTo>
                  <a:lnTo>
                    <a:pt x="1617378" y="1717803"/>
                  </a:lnTo>
                  <a:lnTo>
                    <a:pt x="1723089" y="1797087"/>
                  </a:lnTo>
                  <a:lnTo>
                    <a:pt x="1871085" y="1770659"/>
                  </a:lnTo>
                  <a:lnTo>
                    <a:pt x="1918655" y="1728375"/>
                  </a:lnTo>
                  <a:lnTo>
                    <a:pt x="2082507" y="1849942"/>
                  </a:lnTo>
                  <a:lnTo>
                    <a:pt x="2235787" y="1855228"/>
                  </a:lnTo>
                  <a:lnTo>
                    <a:pt x="2404925" y="1976795"/>
                  </a:lnTo>
                  <a:lnTo>
                    <a:pt x="2521207" y="1886941"/>
                  </a:lnTo>
                  <a:lnTo>
                    <a:pt x="2489494" y="1749517"/>
                  </a:lnTo>
                  <a:lnTo>
                    <a:pt x="2515922" y="1606807"/>
                  </a:lnTo>
                  <a:lnTo>
                    <a:pt x="2653346" y="1596236"/>
                  </a:lnTo>
                  <a:lnTo>
                    <a:pt x="2700916" y="1564523"/>
                  </a:lnTo>
                  <a:lnTo>
                    <a:pt x="2986335" y="1532809"/>
                  </a:lnTo>
                  <a:lnTo>
                    <a:pt x="2981050" y="1458812"/>
                  </a:lnTo>
                  <a:lnTo>
                    <a:pt x="3028620" y="1331958"/>
                  </a:lnTo>
                  <a:lnTo>
                    <a:pt x="3070904" y="1289674"/>
                  </a:lnTo>
                  <a:lnTo>
                    <a:pt x="3092046" y="1146964"/>
                  </a:lnTo>
                  <a:lnTo>
                    <a:pt x="3118474" y="1120536"/>
                  </a:lnTo>
                  <a:lnTo>
                    <a:pt x="3298183" y="1104680"/>
                  </a:lnTo>
                  <a:lnTo>
                    <a:pt x="3610030" y="1194534"/>
                  </a:lnTo>
                  <a:lnTo>
                    <a:pt x="3610030" y="1109965"/>
                  </a:lnTo>
                  <a:lnTo>
                    <a:pt x="3779168" y="935542"/>
                  </a:lnTo>
                  <a:lnTo>
                    <a:pt x="3932449" y="824546"/>
                  </a:lnTo>
                  <a:lnTo>
                    <a:pt x="4011732" y="819260"/>
                  </a:lnTo>
                  <a:lnTo>
                    <a:pt x="4027589" y="761119"/>
                  </a:lnTo>
                  <a:lnTo>
                    <a:pt x="4143871" y="618409"/>
                  </a:lnTo>
                  <a:lnTo>
                    <a:pt x="4085730" y="454557"/>
                  </a:lnTo>
                  <a:lnTo>
                    <a:pt x="4106872" y="338275"/>
                  </a:lnTo>
                  <a:lnTo>
                    <a:pt x="4075159" y="116282"/>
                  </a:lnTo>
                  <a:lnTo>
                    <a:pt x="4027589" y="26428"/>
                  </a:lnTo>
                  <a:lnTo>
                    <a:pt x="3916592" y="110997"/>
                  </a:lnTo>
                  <a:lnTo>
                    <a:pt x="3874308" y="147995"/>
                  </a:lnTo>
                  <a:lnTo>
                    <a:pt x="3673457" y="153281"/>
                  </a:lnTo>
                  <a:lnTo>
                    <a:pt x="3488463" y="132139"/>
                  </a:lnTo>
                  <a:lnTo>
                    <a:pt x="3435607" y="147995"/>
                  </a:lnTo>
                  <a:lnTo>
                    <a:pt x="3303468" y="132139"/>
                  </a:lnTo>
                  <a:lnTo>
                    <a:pt x="3255898" y="100425"/>
                  </a:lnTo>
                  <a:lnTo>
                    <a:pt x="3160759" y="100425"/>
                  </a:lnTo>
                  <a:lnTo>
                    <a:pt x="3086761" y="0"/>
                  </a:lnTo>
                  <a:lnTo>
                    <a:pt x="2922909" y="89854"/>
                  </a:lnTo>
                  <a:lnTo>
                    <a:pt x="2854197" y="311847"/>
                  </a:lnTo>
                  <a:lnTo>
                    <a:pt x="2785485" y="295991"/>
                  </a:lnTo>
                  <a:lnTo>
                    <a:pt x="2537064" y="232564"/>
                  </a:lnTo>
                  <a:lnTo>
                    <a:pt x="2473637" y="248421"/>
                  </a:lnTo>
                  <a:lnTo>
                    <a:pt x="2410211" y="338275"/>
                  </a:lnTo>
                  <a:lnTo>
                    <a:pt x="2330927" y="354132"/>
                  </a:lnTo>
                  <a:lnTo>
                    <a:pt x="2219931" y="322419"/>
                  </a:lnTo>
                  <a:lnTo>
                    <a:pt x="2188218" y="348846"/>
                  </a:lnTo>
                  <a:lnTo>
                    <a:pt x="2082507" y="354132"/>
                  </a:lnTo>
                  <a:lnTo>
                    <a:pt x="1987367" y="428129"/>
                  </a:lnTo>
                  <a:lnTo>
                    <a:pt x="1897512" y="507413"/>
                  </a:lnTo>
                  <a:lnTo>
                    <a:pt x="1897512" y="613124"/>
                  </a:lnTo>
                  <a:lnTo>
                    <a:pt x="1834086" y="613124"/>
                  </a:lnTo>
                  <a:lnTo>
                    <a:pt x="1691376" y="613124"/>
                  </a:lnTo>
                  <a:lnTo>
                    <a:pt x="1590950" y="623695"/>
                  </a:lnTo>
                  <a:lnTo>
                    <a:pt x="1569808" y="613124"/>
                  </a:lnTo>
                  <a:lnTo>
                    <a:pt x="1532809" y="539126"/>
                  </a:lnTo>
                  <a:lnTo>
                    <a:pt x="1522238" y="496842"/>
                  </a:lnTo>
                  <a:lnTo>
                    <a:pt x="1395385" y="459843"/>
                  </a:lnTo>
                  <a:lnTo>
                    <a:pt x="1305531" y="591982"/>
                  </a:lnTo>
                  <a:lnTo>
                    <a:pt x="1215676" y="554983"/>
                  </a:lnTo>
                  <a:lnTo>
                    <a:pt x="1094109" y="618409"/>
                  </a:lnTo>
                  <a:lnTo>
                    <a:pt x="1094109" y="618409"/>
                  </a:lnTo>
                  <a:lnTo>
                    <a:pt x="1020111" y="607838"/>
                  </a:lnTo>
                  <a:lnTo>
                    <a:pt x="998969" y="544412"/>
                  </a:lnTo>
                  <a:lnTo>
                    <a:pt x="840402" y="449272"/>
                  </a:lnTo>
                  <a:lnTo>
                    <a:pt x="787547" y="443986"/>
                  </a:lnTo>
                  <a:lnTo>
                    <a:pt x="739977" y="480985"/>
                  </a:lnTo>
                  <a:lnTo>
                    <a:pt x="618409" y="512698"/>
                  </a:lnTo>
                  <a:lnTo>
                    <a:pt x="554983" y="491556"/>
                  </a:lnTo>
                  <a:lnTo>
                    <a:pt x="507413" y="491556"/>
                  </a:lnTo>
                  <a:lnTo>
                    <a:pt x="422844" y="443986"/>
                  </a:lnTo>
                  <a:lnTo>
                    <a:pt x="401702" y="507413"/>
                  </a:lnTo>
                  <a:lnTo>
                    <a:pt x="285420" y="449272"/>
                  </a:lnTo>
                  <a:lnTo>
                    <a:pt x="184994" y="438701"/>
                  </a:ln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9"/>
          <p:cNvGrpSpPr/>
          <p:nvPr/>
        </p:nvGrpSpPr>
        <p:grpSpPr>
          <a:xfrm>
            <a:off x="0" y="0"/>
            <a:ext cx="9144000" cy="1006128"/>
            <a:chOff x="0" y="0"/>
            <a:chExt cx="9144000" cy="1006128"/>
          </a:xfrm>
        </p:grpSpPr>
        <p:sp>
          <p:nvSpPr>
            <p:cNvPr id="11" name="Rettangolo 10"/>
            <p:cNvSpPr/>
            <p:nvPr/>
          </p:nvSpPr>
          <p:spPr>
            <a:xfrm>
              <a:off x="0" y="0"/>
              <a:ext cx="9144000" cy="10002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Torino, 12 maggio 2023</a:t>
              </a:r>
              <a:endParaRPr lang="it-IT" sz="900" b="1" dirty="0">
                <a:solidFill>
                  <a:schemeClr val="bg1"/>
                </a:solidFill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Aula Vallauri - INRIM - C.so Massimo D'Azeglio 42</a:t>
              </a: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 Convegno Nazionale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Geologia Ambientale in 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Piemonte e Valle d’Aosta </a:t>
              </a:r>
              <a:endParaRPr lang="it-IT" sz="1600" dirty="0">
                <a:solidFill>
                  <a:schemeClr val="bg1"/>
                </a:solidFill>
              </a:endParaRPr>
            </a:p>
          </p:txBody>
        </p:sp>
        <p:pic>
          <p:nvPicPr>
            <p:cNvPr id="12" name="Immagine 11" descr="Logo_DST_UNITO_Col_Carta_Intestata.ti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712" y="82724"/>
              <a:ext cx="836712" cy="8367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2" descr="SIGEA APS - GEOSMARTCAMPU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1966" y="142032"/>
              <a:ext cx="1080120" cy="705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GEOTERMIA A BASSA ENTALPIA E GEOSCAMBI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4352" y="25400"/>
              <a:ext cx="976368" cy="980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8" descr="Geologivda.it - Ordine dei Geologi della Valle d'Aosta - Albo iscritti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7886" y="95424"/>
              <a:ext cx="3239344" cy="723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2" descr="Da Regione Piemonte: l’alluvione del 2-3 ottobre in Piemonte ha fatto danni per un miliardo di eur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0000"/>
                    </a14:imgEffect>
                    <a14:imgEffect>
                      <a14:brightnessContrast bright="-12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" r="1694"/>
          <a:stretch>
            <a:fillRect/>
          </a:stretch>
        </p:blipFill>
        <p:spPr bwMode="auto">
          <a:xfrm>
            <a:off x="395536" y="1700808"/>
            <a:ext cx="8280920" cy="4820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9"/>
          <p:cNvGrpSpPr/>
          <p:nvPr/>
        </p:nvGrpSpPr>
        <p:grpSpPr>
          <a:xfrm>
            <a:off x="0" y="0"/>
            <a:ext cx="9144000" cy="1006128"/>
            <a:chOff x="0" y="0"/>
            <a:chExt cx="9144000" cy="1006128"/>
          </a:xfrm>
        </p:grpSpPr>
        <p:sp>
          <p:nvSpPr>
            <p:cNvPr id="11" name="Rettangolo 10"/>
            <p:cNvSpPr/>
            <p:nvPr/>
          </p:nvSpPr>
          <p:spPr>
            <a:xfrm>
              <a:off x="0" y="0"/>
              <a:ext cx="9144000" cy="10002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Torino, 12 maggio 2023</a:t>
              </a:r>
              <a:endParaRPr lang="it-IT" sz="900" b="1" dirty="0">
                <a:solidFill>
                  <a:schemeClr val="bg1"/>
                </a:solidFill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Aula Vallauri - INRIM - C.so Massimo D'Azeglio 42</a:t>
              </a: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 Convegno Nazionale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Geologia Ambientale in 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Piemonte e Valle d’Aosta </a:t>
              </a:r>
              <a:endParaRPr lang="it-IT" sz="1600" dirty="0">
                <a:solidFill>
                  <a:schemeClr val="bg1"/>
                </a:solidFill>
              </a:endParaRPr>
            </a:p>
          </p:txBody>
        </p:sp>
        <p:pic>
          <p:nvPicPr>
            <p:cNvPr id="12" name="Immagine 11" descr="Logo_DST_UNITO_Col_Carta_Intestata.ti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712" y="82724"/>
              <a:ext cx="836712" cy="8367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2" descr="SIGEA APS - GEOSMARTCAMPU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1966" y="142032"/>
              <a:ext cx="1080120" cy="705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GEOTERMIA A BASSA ENTALPIA E GEOSCAMBI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4352" y="25400"/>
              <a:ext cx="976368" cy="980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8" descr="Geologivda.it - Ordine dei Geologi della Valle d'Aosta - Albo iscritti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7886" y="95424"/>
              <a:ext cx="3239344" cy="723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uppo 7"/>
          <p:cNvGrpSpPr/>
          <p:nvPr/>
        </p:nvGrpSpPr>
        <p:grpSpPr>
          <a:xfrm>
            <a:off x="1891663" y="1151032"/>
            <a:ext cx="5328000" cy="5489469"/>
            <a:chOff x="1891663" y="1179891"/>
            <a:chExt cx="5328000" cy="5489469"/>
          </a:xfrm>
        </p:grpSpPr>
        <p:pic>
          <p:nvPicPr>
            <p:cNvPr id="9" name="Picture 2" descr="C:\Users\lusien\Desktop\bacino completo per proposta -1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9" t="2231" r="1149" b="2254"/>
            <a:stretch/>
          </p:blipFill>
          <p:spPr bwMode="auto">
            <a:xfrm>
              <a:off x="1891663" y="1179891"/>
              <a:ext cx="5328000" cy="54894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Figura a mano libera 9"/>
            <p:cNvSpPr/>
            <p:nvPr/>
          </p:nvSpPr>
          <p:spPr>
            <a:xfrm>
              <a:off x="1953158" y="1272845"/>
              <a:ext cx="5040173" cy="5376672"/>
            </a:xfrm>
            <a:custGeom>
              <a:avLst/>
              <a:gdLst>
                <a:gd name="connsiteX0" fmla="*/ 4147719 w 5040173"/>
                <a:gd name="connsiteY0" fmla="*/ 0 h 5376672"/>
                <a:gd name="connsiteX1" fmla="*/ 4242816 w 5040173"/>
                <a:gd name="connsiteY1" fmla="*/ 14630 h 5376672"/>
                <a:gd name="connsiteX2" fmla="*/ 4359860 w 5040173"/>
                <a:gd name="connsiteY2" fmla="*/ 175565 h 5376672"/>
                <a:gd name="connsiteX3" fmla="*/ 4359860 w 5040173"/>
                <a:gd name="connsiteY3" fmla="*/ 234086 h 5376672"/>
                <a:gd name="connsiteX4" fmla="*/ 4425696 w 5040173"/>
                <a:gd name="connsiteY4" fmla="*/ 321869 h 5376672"/>
                <a:gd name="connsiteX5" fmla="*/ 4506164 w 5040173"/>
                <a:gd name="connsiteY5" fmla="*/ 329184 h 5376672"/>
                <a:gd name="connsiteX6" fmla="*/ 4564685 w 5040173"/>
                <a:gd name="connsiteY6" fmla="*/ 395021 h 5376672"/>
                <a:gd name="connsiteX7" fmla="*/ 4703674 w 5040173"/>
                <a:gd name="connsiteY7" fmla="*/ 460857 h 5376672"/>
                <a:gd name="connsiteX8" fmla="*/ 4725620 w 5040173"/>
                <a:gd name="connsiteY8" fmla="*/ 680313 h 5376672"/>
                <a:gd name="connsiteX9" fmla="*/ 4740250 w 5040173"/>
                <a:gd name="connsiteY9" fmla="*/ 863193 h 5376672"/>
                <a:gd name="connsiteX10" fmla="*/ 4710989 w 5040173"/>
                <a:gd name="connsiteY10" fmla="*/ 950976 h 5376672"/>
                <a:gd name="connsiteX11" fmla="*/ 4710989 w 5040173"/>
                <a:gd name="connsiteY11" fmla="*/ 1060704 h 5376672"/>
                <a:gd name="connsiteX12" fmla="*/ 4762196 w 5040173"/>
                <a:gd name="connsiteY12" fmla="*/ 1111910 h 5376672"/>
                <a:gd name="connsiteX13" fmla="*/ 4798772 w 5040173"/>
                <a:gd name="connsiteY13" fmla="*/ 1294790 h 5376672"/>
                <a:gd name="connsiteX14" fmla="*/ 5040173 w 5040173"/>
                <a:gd name="connsiteY14" fmla="*/ 1419149 h 5376672"/>
                <a:gd name="connsiteX15" fmla="*/ 4893869 w 5040173"/>
                <a:gd name="connsiteY15" fmla="*/ 1872691 h 5376672"/>
                <a:gd name="connsiteX16" fmla="*/ 4813402 w 5040173"/>
                <a:gd name="connsiteY16" fmla="*/ 2048256 h 5376672"/>
                <a:gd name="connsiteX17" fmla="*/ 4637837 w 5040173"/>
                <a:gd name="connsiteY17" fmla="*/ 2099462 h 5376672"/>
                <a:gd name="connsiteX18" fmla="*/ 4601261 w 5040173"/>
                <a:gd name="connsiteY18" fmla="*/ 2172614 h 5376672"/>
                <a:gd name="connsiteX19" fmla="*/ 4557370 w 5040173"/>
                <a:gd name="connsiteY19" fmla="*/ 2340864 h 5376672"/>
                <a:gd name="connsiteX20" fmla="*/ 4550055 w 5040173"/>
                <a:gd name="connsiteY20" fmla="*/ 2443277 h 5376672"/>
                <a:gd name="connsiteX21" fmla="*/ 4520794 w 5040173"/>
                <a:gd name="connsiteY21" fmla="*/ 2523744 h 5376672"/>
                <a:gd name="connsiteX22" fmla="*/ 4528109 w 5040173"/>
                <a:gd name="connsiteY22" fmla="*/ 2662733 h 5376672"/>
                <a:gd name="connsiteX23" fmla="*/ 4542740 w 5040173"/>
                <a:gd name="connsiteY23" fmla="*/ 2852928 h 5376672"/>
                <a:gd name="connsiteX24" fmla="*/ 4615892 w 5040173"/>
                <a:gd name="connsiteY24" fmla="*/ 2955341 h 5376672"/>
                <a:gd name="connsiteX25" fmla="*/ 4615892 w 5040173"/>
                <a:gd name="connsiteY25" fmla="*/ 3035808 h 5376672"/>
                <a:gd name="connsiteX26" fmla="*/ 4681728 w 5040173"/>
                <a:gd name="connsiteY26" fmla="*/ 3079699 h 5376672"/>
                <a:gd name="connsiteX27" fmla="*/ 4681728 w 5040173"/>
                <a:gd name="connsiteY27" fmla="*/ 3262579 h 5376672"/>
                <a:gd name="connsiteX28" fmla="*/ 4630522 w 5040173"/>
                <a:gd name="connsiteY28" fmla="*/ 3291840 h 5376672"/>
                <a:gd name="connsiteX29" fmla="*/ 4564685 w 5040173"/>
                <a:gd name="connsiteY29" fmla="*/ 3269894 h 5376672"/>
                <a:gd name="connsiteX30" fmla="*/ 4528109 w 5040173"/>
                <a:gd name="connsiteY30" fmla="*/ 3335731 h 5376672"/>
                <a:gd name="connsiteX31" fmla="*/ 4528109 w 5040173"/>
                <a:gd name="connsiteY31" fmla="*/ 3379622 h 5376672"/>
                <a:gd name="connsiteX32" fmla="*/ 4440327 w 5040173"/>
                <a:gd name="connsiteY32" fmla="*/ 3372307 h 5376672"/>
                <a:gd name="connsiteX33" fmla="*/ 4345229 w 5040173"/>
                <a:gd name="connsiteY33" fmla="*/ 3460089 h 5376672"/>
                <a:gd name="connsiteX34" fmla="*/ 4133088 w 5040173"/>
                <a:gd name="connsiteY34" fmla="*/ 3569817 h 5376672"/>
                <a:gd name="connsiteX35" fmla="*/ 4030676 w 5040173"/>
                <a:gd name="connsiteY35" fmla="*/ 3650285 h 5376672"/>
                <a:gd name="connsiteX36" fmla="*/ 4023360 w 5040173"/>
                <a:gd name="connsiteY36" fmla="*/ 3752697 h 5376672"/>
                <a:gd name="connsiteX37" fmla="*/ 3950208 w 5040173"/>
                <a:gd name="connsiteY37" fmla="*/ 3760013 h 5376672"/>
                <a:gd name="connsiteX38" fmla="*/ 3781959 w 5040173"/>
                <a:gd name="connsiteY38" fmla="*/ 3869741 h 5376672"/>
                <a:gd name="connsiteX39" fmla="*/ 3628340 w 5040173"/>
                <a:gd name="connsiteY39" fmla="*/ 4008729 h 5376672"/>
                <a:gd name="connsiteX40" fmla="*/ 3599079 w 5040173"/>
                <a:gd name="connsiteY40" fmla="*/ 4096512 h 5376672"/>
                <a:gd name="connsiteX41" fmla="*/ 3511296 w 5040173"/>
                <a:gd name="connsiteY41" fmla="*/ 4096512 h 5376672"/>
                <a:gd name="connsiteX42" fmla="*/ 3299156 w 5040173"/>
                <a:gd name="connsiteY42" fmla="*/ 4045305 h 5376672"/>
                <a:gd name="connsiteX43" fmla="*/ 3196743 w 5040173"/>
                <a:gd name="connsiteY43" fmla="*/ 4016045 h 5376672"/>
                <a:gd name="connsiteX44" fmla="*/ 3101645 w 5040173"/>
                <a:gd name="connsiteY44" fmla="*/ 4059936 h 5376672"/>
                <a:gd name="connsiteX45" fmla="*/ 3087015 w 5040173"/>
                <a:gd name="connsiteY45" fmla="*/ 4176979 h 5376672"/>
                <a:gd name="connsiteX46" fmla="*/ 3013863 w 5040173"/>
                <a:gd name="connsiteY46" fmla="*/ 4279392 h 5376672"/>
                <a:gd name="connsiteX47" fmla="*/ 2984602 w 5040173"/>
                <a:gd name="connsiteY47" fmla="*/ 4352544 h 5376672"/>
                <a:gd name="connsiteX48" fmla="*/ 2969972 w 5040173"/>
                <a:gd name="connsiteY48" fmla="*/ 4469587 h 5376672"/>
                <a:gd name="connsiteX49" fmla="*/ 2816352 w 5040173"/>
                <a:gd name="connsiteY49" fmla="*/ 4469587 h 5376672"/>
                <a:gd name="connsiteX50" fmla="*/ 2728570 w 5040173"/>
                <a:gd name="connsiteY50" fmla="*/ 4506163 h 5376672"/>
                <a:gd name="connsiteX51" fmla="*/ 2618842 w 5040173"/>
                <a:gd name="connsiteY51" fmla="*/ 4528109 h 5376672"/>
                <a:gd name="connsiteX52" fmla="*/ 2501799 w 5040173"/>
                <a:gd name="connsiteY52" fmla="*/ 4542739 h 5376672"/>
                <a:gd name="connsiteX53" fmla="*/ 2487168 w 5040173"/>
                <a:gd name="connsiteY53" fmla="*/ 4667097 h 5376672"/>
                <a:gd name="connsiteX54" fmla="*/ 2523744 w 5040173"/>
                <a:gd name="connsiteY54" fmla="*/ 4828032 h 5376672"/>
                <a:gd name="connsiteX55" fmla="*/ 2392071 w 5040173"/>
                <a:gd name="connsiteY55" fmla="*/ 4901184 h 5376672"/>
                <a:gd name="connsiteX56" fmla="*/ 2245767 w 5040173"/>
                <a:gd name="connsiteY56" fmla="*/ 4769510 h 5376672"/>
                <a:gd name="connsiteX57" fmla="*/ 2136039 w 5040173"/>
                <a:gd name="connsiteY57" fmla="*/ 4776825 h 5376672"/>
                <a:gd name="connsiteX58" fmla="*/ 2040941 w 5040173"/>
                <a:gd name="connsiteY58" fmla="*/ 4754880 h 5376672"/>
                <a:gd name="connsiteX59" fmla="*/ 1938528 w 5040173"/>
                <a:gd name="connsiteY59" fmla="*/ 4645152 h 5376672"/>
                <a:gd name="connsiteX60" fmla="*/ 1843431 w 5040173"/>
                <a:gd name="connsiteY60" fmla="*/ 4696358 h 5376672"/>
                <a:gd name="connsiteX61" fmla="*/ 1733703 w 5040173"/>
                <a:gd name="connsiteY61" fmla="*/ 4725619 h 5376672"/>
                <a:gd name="connsiteX62" fmla="*/ 1623975 w 5040173"/>
                <a:gd name="connsiteY62" fmla="*/ 4637837 h 5376672"/>
                <a:gd name="connsiteX63" fmla="*/ 1514247 w 5040173"/>
                <a:gd name="connsiteY63" fmla="*/ 4696358 h 5376672"/>
                <a:gd name="connsiteX64" fmla="*/ 1463040 w 5040173"/>
                <a:gd name="connsiteY64" fmla="*/ 4740249 h 5376672"/>
                <a:gd name="connsiteX65" fmla="*/ 1367943 w 5040173"/>
                <a:gd name="connsiteY65" fmla="*/ 4762195 h 5376672"/>
                <a:gd name="connsiteX66" fmla="*/ 1258215 w 5040173"/>
                <a:gd name="connsiteY66" fmla="*/ 4879238 h 5376672"/>
                <a:gd name="connsiteX67" fmla="*/ 1199693 w 5040173"/>
                <a:gd name="connsiteY67" fmla="*/ 5113325 h 5376672"/>
                <a:gd name="connsiteX68" fmla="*/ 1060704 w 5040173"/>
                <a:gd name="connsiteY68" fmla="*/ 5223053 h 5376672"/>
                <a:gd name="connsiteX69" fmla="*/ 1016813 w 5040173"/>
                <a:gd name="connsiteY69" fmla="*/ 5303520 h 5376672"/>
                <a:gd name="connsiteX70" fmla="*/ 936346 w 5040173"/>
                <a:gd name="connsiteY70" fmla="*/ 5376672 h 5376672"/>
                <a:gd name="connsiteX71" fmla="*/ 826618 w 5040173"/>
                <a:gd name="connsiteY71" fmla="*/ 5318150 h 5376672"/>
                <a:gd name="connsiteX72" fmla="*/ 753466 w 5040173"/>
                <a:gd name="connsiteY72" fmla="*/ 5237683 h 5376672"/>
                <a:gd name="connsiteX73" fmla="*/ 512064 w 5040173"/>
                <a:gd name="connsiteY73" fmla="*/ 5186477 h 5376672"/>
                <a:gd name="connsiteX74" fmla="*/ 519380 w 5040173"/>
                <a:gd name="connsiteY74" fmla="*/ 4996281 h 5376672"/>
                <a:gd name="connsiteX75" fmla="*/ 541325 w 5040173"/>
                <a:gd name="connsiteY75" fmla="*/ 4842662 h 5376672"/>
                <a:gd name="connsiteX76" fmla="*/ 475488 w 5040173"/>
                <a:gd name="connsiteY76" fmla="*/ 4703673 h 5376672"/>
                <a:gd name="connsiteX77" fmla="*/ 321869 w 5040173"/>
                <a:gd name="connsiteY77" fmla="*/ 4615891 h 5376672"/>
                <a:gd name="connsiteX78" fmla="*/ 329184 w 5040173"/>
                <a:gd name="connsiteY78" fmla="*/ 4535424 h 5376672"/>
                <a:gd name="connsiteX79" fmla="*/ 270663 w 5040173"/>
                <a:gd name="connsiteY79" fmla="*/ 4447641 h 5376672"/>
                <a:gd name="connsiteX80" fmla="*/ 51207 w 5040173"/>
                <a:gd name="connsiteY80" fmla="*/ 4264761 h 5376672"/>
                <a:gd name="connsiteX81" fmla="*/ 36576 w 5040173"/>
                <a:gd name="connsiteY81" fmla="*/ 4162349 h 5376672"/>
                <a:gd name="connsiteX82" fmla="*/ 0 w 5040173"/>
                <a:gd name="connsiteY82" fmla="*/ 4059936 h 5376672"/>
                <a:gd name="connsiteX83" fmla="*/ 73152 w 5040173"/>
                <a:gd name="connsiteY83" fmla="*/ 3964838 h 5376672"/>
                <a:gd name="connsiteX84" fmla="*/ 146304 w 5040173"/>
                <a:gd name="connsiteY84" fmla="*/ 3811219 h 5376672"/>
                <a:gd name="connsiteX85" fmla="*/ 36576 w 5040173"/>
                <a:gd name="connsiteY85" fmla="*/ 3723437 h 5376672"/>
                <a:gd name="connsiteX86" fmla="*/ 73152 w 5040173"/>
                <a:gd name="connsiteY86" fmla="*/ 3613709 h 5376672"/>
                <a:gd name="connsiteX87" fmla="*/ 168250 w 5040173"/>
                <a:gd name="connsiteY87" fmla="*/ 3533241 h 5376672"/>
                <a:gd name="connsiteX88" fmla="*/ 197511 w 5040173"/>
                <a:gd name="connsiteY88" fmla="*/ 3379622 h 5376672"/>
                <a:gd name="connsiteX89" fmla="*/ 314554 w 5040173"/>
                <a:gd name="connsiteY89" fmla="*/ 3379622 h 5376672"/>
                <a:gd name="connsiteX90" fmla="*/ 373076 w 5040173"/>
                <a:gd name="connsiteY90" fmla="*/ 3430829 h 5376672"/>
                <a:gd name="connsiteX91" fmla="*/ 424282 w 5040173"/>
                <a:gd name="connsiteY91" fmla="*/ 3372307 h 5376672"/>
                <a:gd name="connsiteX92" fmla="*/ 592532 w 5040173"/>
                <a:gd name="connsiteY92" fmla="*/ 3430829 h 5376672"/>
                <a:gd name="connsiteX93" fmla="*/ 724205 w 5040173"/>
                <a:gd name="connsiteY93" fmla="*/ 3416198 h 5376672"/>
                <a:gd name="connsiteX94" fmla="*/ 819303 w 5040173"/>
                <a:gd name="connsiteY94" fmla="*/ 3357677 h 5376672"/>
                <a:gd name="connsiteX95" fmla="*/ 1031444 w 5040173"/>
                <a:gd name="connsiteY95" fmla="*/ 3482035 h 5376672"/>
                <a:gd name="connsiteX96" fmla="*/ 1046074 w 5040173"/>
                <a:gd name="connsiteY96" fmla="*/ 3547872 h 5376672"/>
                <a:gd name="connsiteX97" fmla="*/ 1133856 w 5040173"/>
                <a:gd name="connsiteY97" fmla="*/ 3533241 h 5376672"/>
                <a:gd name="connsiteX98" fmla="*/ 1214324 w 5040173"/>
                <a:gd name="connsiteY98" fmla="*/ 3489350 h 5376672"/>
                <a:gd name="connsiteX99" fmla="*/ 1316736 w 5040173"/>
                <a:gd name="connsiteY99" fmla="*/ 3511296 h 5376672"/>
                <a:gd name="connsiteX100" fmla="*/ 1382573 w 5040173"/>
                <a:gd name="connsiteY100" fmla="*/ 3386937 h 5376672"/>
                <a:gd name="connsiteX101" fmla="*/ 1521562 w 5040173"/>
                <a:gd name="connsiteY101" fmla="*/ 3408883 h 5376672"/>
                <a:gd name="connsiteX102" fmla="*/ 1580084 w 5040173"/>
                <a:gd name="connsiteY102" fmla="*/ 3540557 h 5376672"/>
                <a:gd name="connsiteX103" fmla="*/ 1675181 w 5040173"/>
                <a:gd name="connsiteY103" fmla="*/ 3533241 h 5376672"/>
                <a:gd name="connsiteX104" fmla="*/ 1784909 w 5040173"/>
                <a:gd name="connsiteY104" fmla="*/ 3525926 h 5376672"/>
                <a:gd name="connsiteX105" fmla="*/ 1894637 w 5040173"/>
                <a:gd name="connsiteY105" fmla="*/ 3525926 h 5376672"/>
                <a:gd name="connsiteX106" fmla="*/ 1923898 w 5040173"/>
                <a:gd name="connsiteY106" fmla="*/ 3438144 h 5376672"/>
                <a:gd name="connsiteX107" fmla="*/ 1967789 w 5040173"/>
                <a:gd name="connsiteY107" fmla="*/ 3372307 h 5376672"/>
                <a:gd name="connsiteX108" fmla="*/ 2084832 w 5040173"/>
                <a:gd name="connsiteY108" fmla="*/ 3277209 h 5376672"/>
                <a:gd name="connsiteX109" fmla="*/ 2194560 w 5040173"/>
                <a:gd name="connsiteY109" fmla="*/ 3262579 h 5376672"/>
                <a:gd name="connsiteX110" fmla="*/ 2194560 w 5040173"/>
                <a:gd name="connsiteY110" fmla="*/ 3262579 h 5376672"/>
                <a:gd name="connsiteX111" fmla="*/ 2348180 w 5040173"/>
                <a:gd name="connsiteY111" fmla="*/ 3277209 h 5376672"/>
                <a:gd name="connsiteX112" fmla="*/ 2421332 w 5040173"/>
                <a:gd name="connsiteY112" fmla="*/ 3247949 h 5376672"/>
                <a:gd name="connsiteX113" fmla="*/ 2516429 w 5040173"/>
                <a:gd name="connsiteY113" fmla="*/ 3152851 h 5376672"/>
                <a:gd name="connsiteX114" fmla="*/ 2779776 w 5040173"/>
                <a:gd name="connsiteY114" fmla="*/ 3233318 h 5376672"/>
                <a:gd name="connsiteX115" fmla="*/ 2889504 w 5040173"/>
                <a:gd name="connsiteY115" fmla="*/ 3211373 h 5376672"/>
                <a:gd name="connsiteX116" fmla="*/ 2918765 w 5040173"/>
                <a:gd name="connsiteY116" fmla="*/ 3013862 h 5376672"/>
                <a:gd name="connsiteX117" fmla="*/ 3094330 w 5040173"/>
                <a:gd name="connsiteY117" fmla="*/ 2926080 h 5376672"/>
                <a:gd name="connsiteX118" fmla="*/ 3204058 w 5040173"/>
                <a:gd name="connsiteY118" fmla="*/ 2860243 h 5376672"/>
                <a:gd name="connsiteX119" fmla="*/ 3233319 w 5040173"/>
                <a:gd name="connsiteY119" fmla="*/ 2721254 h 5376672"/>
                <a:gd name="connsiteX120" fmla="*/ 3284525 w 5040173"/>
                <a:gd name="connsiteY120" fmla="*/ 2589581 h 5376672"/>
                <a:gd name="connsiteX121" fmla="*/ 3328416 w 5040173"/>
                <a:gd name="connsiteY121" fmla="*/ 2560320 h 5376672"/>
                <a:gd name="connsiteX122" fmla="*/ 3328416 w 5040173"/>
                <a:gd name="connsiteY122" fmla="*/ 2443277 h 5376672"/>
                <a:gd name="connsiteX123" fmla="*/ 3364992 w 5040173"/>
                <a:gd name="connsiteY123" fmla="*/ 2406701 h 5376672"/>
                <a:gd name="connsiteX124" fmla="*/ 3474720 w 5040173"/>
                <a:gd name="connsiteY124" fmla="*/ 2333549 h 5376672"/>
                <a:gd name="connsiteX125" fmla="*/ 3547872 w 5040173"/>
                <a:gd name="connsiteY125" fmla="*/ 2318918 h 5376672"/>
                <a:gd name="connsiteX126" fmla="*/ 3555188 w 5040173"/>
                <a:gd name="connsiteY126" fmla="*/ 2253081 h 5376672"/>
                <a:gd name="connsiteX127" fmla="*/ 3591764 w 5040173"/>
                <a:gd name="connsiteY127" fmla="*/ 2231136 h 5376672"/>
                <a:gd name="connsiteX128" fmla="*/ 3642970 w 5040173"/>
                <a:gd name="connsiteY128" fmla="*/ 2114093 h 5376672"/>
                <a:gd name="connsiteX129" fmla="*/ 3672231 w 5040173"/>
                <a:gd name="connsiteY129" fmla="*/ 1997049 h 5376672"/>
                <a:gd name="connsiteX130" fmla="*/ 3760013 w 5040173"/>
                <a:gd name="connsiteY130" fmla="*/ 1916582 h 5376672"/>
                <a:gd name="connsiteX131" fmla="*/ 3781959 w 5040173"/>
                <a:gd name="connsiteY131" fmla="*/ 1828800 h 5376672"/>
                <a:gd name="connsiteX132" fmla="*/ 3833165 w 5040173"/>
                <a:gd name="connsiteY132" fmla="*/ 1799539 h 5376672"/>
                <a:gd name="connsiteX133" fmla="*/ 3928263 w 5040173"/>
                <a:gd name="connsiteY133" fmla="*/ 1675181 h 5376672"/>
                <a:gd name="connsiteX134" fmla="*/ 3920948 w 5040173"/>
                <a:gd name="connsiteY134" fmla="*/ 1565453 h 5376672"/>
                <a:gd name="connsiteX135" fmla="*/ 3979469 w 5040173"/>
                <a:gd name="connsiteY135" fmla="*/ 1521561 h 5376672"/>
                <a:gd name="connsiteX136" fmla="*/ 3964839 w 5040173"/>
                <a:gd name="connsiteY136" fmla="*/ 1448409 h 5376672"/>
                <a:gd name="connsiteX137" fmla="*/ 4016045 w 5040173"/>
                <a:gd name="connsiteY137" fmla="*/ 1309421 h 5376672"/>
                <a:gd name="connsiteX138" fmla="*/ 4037991 w 5040173"/>
                <a:gd name="connsiteY138" fmla="*/ 1163117 h 5376672"/>
                <a:gd name="connsiteX139" fmla="*/ 4016045 w 5040173"/>
                <a:gd name="connsiteY139" fmla="*/ 1097280 h 5376672"/>
                <a:gd name="connsiteX140" fmla="*/ 3957524 w 5040173"/>
                <a:gd name="connsiteY140" fmla="*/ 1082649 h 5376672"/>
                <a:gd name="connsiteX141" fmla="*/ 3979469 w 5040173"/>
                <a:gd name="connsiteY141" fmla="*/ 958291 h 5376672"/>
                <a:gd name="connsiteX142" fmla="*/ 4008730 w 5040173"/>
                <a:gd name="connsiteY142" fmla="*/ 892454 h 5376672"/>
                <a:gd name="connsiteX143" fmla="*/ 4045306 w 5040173"/>
                <a:gd name="connsiteY143" fmla="*/ 782726 h 5376672"/>
                <a:gd name="connsiteX144" fmla="*/ 4067252 w 5040173"/>
                <a:gd name="connsiteY144" fmla="*/ 775411 h 5376672"/>
                <a:gd name="connsiteX145" fmla="*/ 4074567 w 5040173"/>
                <a:gd name="connsiteY145" fmla="*/ 687629 h 5376672"/>
                <a:gd name="connsiteX146" fmla="*/ 4133088 w 5040173"/>
                <a:gd name="connsiteY146" fmla="*/ 651053 h 5376672"/>
                <a:gd name="connsiteX147" fmla="*/ 4155034 w 5040173"/>
                <a:gd name="connsiteY147" fmla="*/ 563270 h 5376672"/>
                <a:gd name="connsiteX148" fmla="*/ 4206240 w 5040173"/>
                <a:gd name="connsiteY148" fmla="*/ 519379 h 5376672"/>
                <a:gd name="connsiteX149" fmla="*/ 4213556 w 5040173"/>
                <a:gd name="connsiteY149" fmla="*/ 453542 h 5376672"/>
                <a:gd name="connsiteX150" fmla="*/ 4235501 w 5040173"/>
                <a:gd name="connsiteY150" fmla="*/ 453542 h 5376672"/>
                <a:gd name="connsiteX151" fmla="*/ 4242816 w 5040173"/>
                <a:gd name="connsiteY151" fmla="*/ 402336 h 5376672"/>
                <a:gd name="connsiteX152" fmla="*/ 4286708 w 5040173"/>
                <a:gd name="connsiteY152" fmla="*/ 329184 h 5376672"/>
                <a:gd name="connsiteX153" fmla="*/ 4257447 w 5040173"/>
                <a:gd name="connsiteY153" fmla="*/ 299923 h 5376672"/>
                <a:gd name="connsiteX154" fmla="*/ 4206240 w 5040173"/>
                <a:gd name="connsiteY154" fmla="*/ 277977 h 5376672"/>
                <a:gd name="connsiteX155" fmla="*/ 4133088 w 5040173"/>
                <a:gd name="connsiteY155" fmla="*/ 190195 h 5376672"/>
                <a:gd name="connsiteX156" fmla="*/ 4147719 w 5040173"/>
                <a:gd name="connsiteY156" fmla="*/ 0 h 5376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</a:cxnLst>
              <a:rect l="l" t="t" r="r" b="b"/>
              <a:pathLst>
                <a:path w="5040173" h="5376672">
                  <a:moveTo>
                    <a:pt x="4147719" y="0"/>
                  </a:moveTo>
                  <a:lnTo>
                    <a:pt x="4242816" y="14630"/>
                  </a:lnTo>
                  <a:lnTo>
                    <a:pt x="4359860" y="175565"/>
                  </a:lnTo>
                  <a:lnTo>
                    <a:pt x="4359860" y="234086"/>
                  </a:lnTo>
                  <a:lnTo>
                    <a:pt x="4425696" y="321869"/>
                  </a:lnTo>
                  <a:lnTo>
                    <a:pt x="4506164" y="329184"/>
                  </a:lnTo>
                  <a:lnTo>
                    <a:pt x="4564685" y="395021"/>
                  </a:lnTo>
                  <a:lnTo>
                    <a:pt x="4703674" y="460857"/>
                  </a:lnTo>
                  <a:lnTo>
                    <a:pt x="4725620" y="680313"/>
                  </a:lnTo>
                  <a:lnTo>
                    <a:pt x="4740250" y="863193"/>
                  </a:lnTo>
                  <a:lnTo>
                    <a:pt x="4710989" y="950976"/>
                  </a:lnTo>
                  <a:lnTo>
                    <a:pt x="4710989" y="1060704"/>
                  </a:lnTo>
                  <a:lnTo>
                    <a:pt x="4762196" y="1111910"/>
                  </a:lnTo>
                  <a:lnTo>
                    <a:pt x="4798772" y="1294790"/>
                  </a:lnTo>
                  <a:lnTo>
                    <a:pt x="5040173" y="1419149"/>
                  </a:lnTo>
                  <a:lnTo>
                    <a:pt x="4893869" y="1872691"/>
                  </a:lnTo>
                  <a:lnTo>
                    <a:pt x="4813402" y="2048256"/>
                  </a:lnTo>
                  <a:lnTo>
                    <a:pt x="4637837" y="2099462"/>
                  </a:lnTo>
                  <a:lnTo>
                    <a:pt x="4601261" y="2172614"/>
                  </a:lnTo>
                  <a:lnTo>
                    <a:pt x="4557370" y="2340864"/>
                  </a:lnTo>
                  <a:lnTo>
                    <a:pt x="4550055" y="2443277"/>
                  </a:lnTo>
                  <a:lnTo>
                    <a:pt x="4520794" y="2523744"/>
                  </a:lnTo>
                  <a:lnTo>
                    <a:pt x="4528109" y="2662733"/>
                  </a:lnTo>
                  <a:lnTo>
                    <a:pt x="4542740" y="2852928"/>
                  </a:lnTo>
                  <a:lnTo>
                    <a:pt x="4615892" y="2955341"/>
                  </a:lnTo>
                  <a:lnTo>
                    <a:pt x="4615892" y="3035808"/>
                  </a:lnTo>
                  <a:lnTo>
                    <a:pt x="4681728" y="3079699"/>
                  </a:lnTo>
                  <a:lnTo>
                    <a:pt x="4681728" y="3262579"/>
                  </a:lnTo>
                  <a:lnTo>
                    <a:pt x="4630522" y="3291840"/>
                  </a:lnTo>
                  <a:lnTo>
                    <a:pt x="4564685" y="3269894"/>
                  </a:lnTo>
                  <a:lnTo>
                    <a:pt x="4528109" y="3335731"/>
                  </a:lnTo>
                  <a:lnTo>
                    <a:pt x="4528109" y="3379622"/>
                  </a:lnTo>
                  <a:lnTo>
                    <a:pt x="4440327" y="3372307"/>
                  </a:lnTo>
                  <a:lnTo>
                    <a:pt x="4345229" y="3460089"/>
                  </a:lnTo>
                  <a:lnTo>
                    <a:pt x="4133088" y="3569817"/>
                  </a:lnTo>
                  <a:lnTo>
                    <a:pt x="4030676" y="3650285"/>
                  </a:lnTo>
                  <a:lnTo>
                    <a:pt x="4023360" y="3752697"/>
                  </a:lnTo>
                  <a:lnTo>
                    <a:pt x="3950208" y="3760013"/>
                  </a:lnTo>
                  <a:lnTo>
                    <a:pt x="3781959" y="3869741"/>
                  </a:lnTo>
                  <a:lnTo>
                    <a:pt x="3628340" y="4008729"/>
                  </a:lnTo>
                  <a:lnTo>
                    <a:pt x="3599079" y="4096512"/>
                  </a:lnTo>
                  <a:lnTo>
                    <a:pt x="3511296" y="4096512"/>
                  </a:lnTo>
                  <a:lnTo>
                    <a:pt x="3299156" y="4045305"/>
                  </a:lnTo>
                  <a:lnTo>
                    <a:pt x="3196743" y="4016045"/>
                  </a:lnTo>
                  <a:lnTo>
                    <a:pt x="3101645" y="4059936"/>
                  </a:lnTo>
                  <a:lnTo>
                    <a:pt x="3087015" y="4176979"/>
                  </a:lnTo>
                  <a:lnTo>
                    <a:pt x="3013863" y="4279392"/>
                  </a:lnTo>
                  <a:lnTo>
                    <a:pt x="2984602" y="4352544"/>
                  </a:lnTo>
                  <a:lnTo>
                    <a:pt x="2969972" y="4469587"/>
                  </a:lnTo>
                  <a:lnTo>
                    <a:pt x="2816352" y="4469587"/>
                  </a:lnTo>
                  <a:lnTo>
                    <a:pt x="2728570" y="4506163"/>
                  </a:lnTo>
                  <a:lnTo>
                    <a:pt x="2618842" y="4528109"/>
                  </a:lnTo>
                  <a:lnTo>
                    <a:pt x="2501799" y="4542739"/>
                  </a:lnTo>
                  <a:lnTo>
                    <a:pt x="2487168" y="4667097"/>
                  </a:lnTo>
                  <a:lnTo>
                    <a:pt x="2523744" y="4828032"/>
                  </a:lnTo>
                  <a:lnTo>
                    <a:pt x="2392071" y="4901184"/>
                  </a:lnTo>
                  <a:lnTo>
                    <a:pt x="2245767" y="4769510"/>
                  </a:lnTo>
                  <a:lnTo>
                    <a:pt x="2136039" y="4776825"/>
                  </a:lnTo>
                  <a:lnTo>
                    <a:pt x="2040941" y="4754880"/>
                  </a:lnTo>
                  <a:lnTo>
                    <a:pt x="1938528" y="4645152"/>
                  </a:lnTo>
                  <a:lnTo>
                    <a:pt x="1843431" y="4696358"/>
                  </a:lnTo>
                  <a:lnTo>
                    <a:pt x="1733703" y="4725619"/>
                  </a:lnTo>
                  <a:lnTo>
                    <a:pt x="1623975" y="4637837"/>
                  </a:lnTo>
                  <a:lnTo>
                    <a:pt x="1514247" y="4696358"/>
                  </a:lnTo>
                  <a:lnTo>
                    <a:pt x="1463040" y="4740249"/>
                  </a:lnTo>
                  <a:lnTo>
                    <a:pt x="1367943" y="4762195"/>
                  </a:lnTo>
                  <a:lnTo>
                    <a:pt x="1258215" y="4879238"/>
                  </a:lnTo>
                  <a:lnTo>
                    <a:pt x="1199693" y="5113325"/>
                  </a:lnTo>
                  <a:lnTo>
                    <a:pt x="1060704" y="5223053"/>
                  </a:lnTo>
                  <a:lnTo>
                    <a:pt x="1016813" y="5303520"/>
                  </a:lnTo>
                  <a:lnTo>
                    <a:pt x="936346" y="5376672"/>
                  </a:lnTo>
                  <a:lnTo>
                    <a:pt x="826618" y="5318150"/>
                  </a:lnTo>
                  <a:lnTo>
                    <a:pt x="753466" y="5237683"/>
                  </a:lnTo>
                  <a:lnTo>
                    <a:pt x="512064" y="5186477"/>
                  </a:lnTo>
                  <a:lnTo>
                    <a:pt x="519380" y="4996281"/>
                  </a:lnTo>
                  <a:lnTo>
                    <a:pt x="541325" y="4842662"/>
                  </a:lnTo>
                  <a:lnTo>
                    <a:pt x="475488" y="4703673"/>
                  </a:lnTo>
                  <a:lnTo>
                    <a:pt x="321869" y="4615891"/>
                  </a:lnTo>
                  <a:lnTo>
                    <a:pt x="329184" y="4535424"/>
                  </a:lnTo>
                  <a:lnTo>
                    <a:pt x="270663" y="4447641"/>
                  </a:lnTo>
                  <a:lnTo>
                    <a:pt x="51207" y="4264761"/>
                  </a:lnTo>
                  <a:lnTo>
                    <a:pt x="36576" y="4162349"/>
                  </a:lnTo>
                  <a:lnTo>
                    <a:pt x="0" y="4059936"/>
                  </a:lnTo>
                  <a:lnTo>
                    <a:pt x="73152" y="3964838"/>
                  </a:lnTo>
                  <a:lnTo>
                    <a:pt x="146304" y="3811219"/>
                  </a:lnTo>
                  <a:lnTo>
                    <a:pt x="36576" y="3723437"/>
                  </a:lnTo>
                  <a:lnTo>
                    <a:pt x="73152" y="3613709"/>
                  </a:lnTo>
                  <a:lnTo>
                    <a:pt x="168250" y="3533241"/>
                  </a:lnTo>
                  <a:lnTo>
                    <a:pt x="197511" y="3379622"/>
                  </a:lnTo>
                  <a:lnTo>
                    <a:pt x="314554" y="3379622"/>
                  </a:lnTo>
                  <a:lnTo>
                    <a:pt x="373076" y="3430829"/>
                  </a:lnTo>
                  <a:lnTo>
                    <a:pt x="424282" y="3372307"/>
                  </a:lnTo>
                  <a:lnTo>
                    <a:pt x="592532" y="3430829"/>
                  </a:lnTo>
                  <a:lnTo>
                    <a:pt x="724205" y="3416198"/>
                  </a:lnTo>
                  <a:lnTo>
                    <a:pt x="819303" y="3357677"/>
                  </a:lnTo>
                  <a:lnTo>
                    <a:pt x="1031444" y="3482035"/>
                  </a:lnTo>
                  <a:lnTo>
                    <a:pt x="1046074" y="3547872"/>
                  </a:lnTo>
                  <a:lnTo>
                    <a:pt x="1133856" y="3533241"/>
                  </a:lnTo>
                  <a:lnTo>
                    <a:pt x="1214324" y="3489350"/>
                  </a:lnTo>
                  <a:lnTo>
                    <a:pt x="1316736" y="3511296"/>
                  </a:lnTo>
                  <a:lnTo>
                    <a:pt x="1382573" y="3386937"/>
                  </a:lnTo>
                  <a:lnTo>
                    <a:pt x="1521562" y="3408883"/>
                  </a:lnTo>
                  <a:lnTo>
                    <a:pt x="1580084" y="3540557"/>
                  </a:lnTo>
                  <a:lnTo>
                    <a:pt x="1675181" y="3533241"/>
                  </a:lnTo>
                  <a:lnTo>
                    <a:pt x="1784909" y="3525926"/>
                  </a:lnTo>
                  <a:lnTo>
                    <a:pt x="1894637" y="3525926"/>
                  </a:lnTo>
                  <a:lnTo>
                    <a:pt x="1923898" y="3438144"/>
                  </a:lnTo>
                  <a:lnTo>
                    <a:pt x="1967789" y="3372307"/>
                  </a:lnTo>
                  <a:lnTo>
                    <a:pt x="2084832" y="3277209"/>
                  </a:lnTo>
                  <a:lnTo>
                    <a:pt x="2194560" y="3262579"/>
                  </a:lnTo>
                  <a:lnTo>
                    <a:pt x="2194560" y="3262579"/>
                  </a:lnTo>
                  <a:lnTo>
                    <a:pt x="2348180" y="3277209"/>
                  </a:lnTo>
                  <a:lnTo>
                    <a:pt x="2421332" y="3247949"/>
                  </a:lnTo>
                  <a:lnTo>
                    <a:pt x="2516429" y="3152851"/>
                  </a:lnTo>
                  <a:lnTo>
                    <a:pt x="2779776" y="3233318"/>
                  </a:lnTo>
                  <a:lnTo>
                    <a:pt x="2889504" y="3211373"/>
                  </a:lnTo>
                  <a:lnTo>
                    <a:pt x="2918765" y="3013862"/>
                  </a:lnTo>
                  <a:lnTo>
                    <a:pt x="3094330" y="2926080"/>
                  </a:lnTo>
                  <a:lnTo>
                    <a:pt x="3204058" y="2860243"/>
                  </a:lnTo>
                  <a:lnTo>
                    <a:pt x="3233319" y="2721254"/>
                  </a:lnTo>
                  <a:lnTo>
                    <a:pt x="3284525" y="2589581"/>
                  </a:lnTo>
                  <a:lnTo>
                    <a:pt x="3328416" y="2560320"/>
                  </a:lnTo>
                  <a:lnTo>
                    <a:pt x="3328416" y="2443277"/>
                  </a:lnTo>
                  <a:lnTo>
                    <a:pt x="3364992" y="2406701"/>
                  </a:lnTo>
                  <a:lnTo>
                    <a:pt x="3474720" y="2333549"/>
                  </a:lnTo>
                  <a:lnTo>
                    <a:pt x="3547872" y="2318918"/>
                  </a:lnTo>
                  <a:lnTo>
                    <a:pt x="3555188" y="2253081"/>
                  </a:lnTo>
                  <a:lnTo>
                    <a:pt x="3591764" y="2231136"/>
                  </a:lnTo>
                  <a:lnTo>
                    <a:pt x="3642970" y="2114093"/>
                  </a:lnTo>
                  <a:lnTo>
                    <a:pt x="3672231" y="1997049"/>
                  </a:lnTo>
                  <a:lnTo>
                    <a:pt x="3760013" y="1916582"/>
                  </a:lnTo>
                  <a:lnTo>
                    <a:pt x="3781959" y="1828800"/>
                  </a:lnTo>
                  <a:lnTo>
                    <a:pt x="3833165" y="1799539"/>
                  </a:lnTo>
                  <a:lnTo>
                    <a:pt x="3928263" y="1675181"/>
                  </a:lnTo>
                  <a:lnTo>
                    <a:pt x="3920948" y="1565453"/>
                  </a:lnTo>
                  <a:lnTo>
                    <a:pt x="3979469" y="1521561"/>
                  </a:lnTo>
                  <a:lnTo>
                    <a:pt x="3964839" y="1448409"/>
                  </a:lnTo>
                  <a:lnTo>
                    <a:pt x="4016045" y="1309421"/>
                  </a:lnTo>
                  <a:lnTo>
                    <a:pt x="4037991" y="1163117"/>
                  </a:lnTo>
                  <a:lnTo>
                    <a:pt x="4016045" y="1097280"/>
                  </a:lnTo>
                  <a:lnTo>
                    <a:pt x="3957524" y="1082649"/>
                  </a:lnTo>
                  <a:lnTo>
                    <a:pt x="3979469" y="958291"/>
                  </a:lnTo>
                  <a:lnTo>
                    <a:pt x="4008730" y="892454"/>
                  </a:lnTo>
                  <a:lnTo>
                    <a:pt x="4045306" y="782726"/>
                  </a:lnTo>
                  <a:lnTo>
                    <a:pt x="4067252" y="775411"/>
                  </a:lnTo>
                  <a:lnTo>
                    <a:pt x="4074567" y="687629"/>
                  </a:lnTo>
                  <a:lnTo>
                    <a:pt x="4133088" y="651053"/>
                  </a:lnTo>
                  <a:lnTo>
                    <a:pt x="4155034" y="563270"/>
                  </a:lnTo>
                  <a:lnTo>
                    <a:pt x="4206240" y="519379"/>
                  </a:lnTo>
                  <a:lnTo>
                    <a:pt x="4213556" y="453542"/>
                  </a:lnTo>
                  <a:lnTo>
                    <a:pt x="4235501" y="453542"/>
                  </a:lnTo>
                  <a:lnTo>
                    <a:pt x="4242816" y="402336"/>
                  </a:lnTo>
                  <a:lnTo>
                    <a:pt x="4286708" y="329184"/>
                  </a:lnTo>
                  <a:lnTo>
                    <a:pt x="4257447" y="299923"/>
                  </a:lnTo>
                  <a:lnTo>
                    <a:pt x="4206240" y="277977"/>
                  </a:lnTo>
                  <a:lnTo>
                    <a:pt x="4133088" y="190195"/>
                  </a:lnTo>
                  <a:lnTo>
                    <a:pt x="4147719" y="0"/>
                  </a:ln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9"/>
          <p:cNvGrpSpPr/>
          <p:nvPr/>
        </p:nvGrpSpPr>
        <p:grpSpPr>
          <a:xfrm>
            <a:off x="0" y="0"/>
            <a:ext cx="9144000" cy="1006128"/>
            <a:chOff x="0" y="0"/>
            <a:chExt cx="9144000" cy="1006128"/>
          </a:xfrm>
        </p:grpSpPr>
        <p:sp>
          <p:nvSpPr>
            <p:cNvPr id="11" name="Rettangolo 10"/>
            <p:cNvSpPr/>
            <p:nvPr/>
          </p:nvSpPr>
          <p:spPr>
            <a:xfrm>
              <a:off x="0" y="0"/>
              <a:ext cx="9144000" cy="10002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Torino, 12 maggio 2023</a:t>
              </a:r>
              <a:endParaRPr lang="it-IT" sz="900" b="1" dirty="0">
                <a:solidFill>
                  <a:schemeClr val="bg1"/>
                </a:solidFill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Aula Vallauri - INRIM - C.so Massimo D'Azeglio 42</a:t>
              </a: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 Convegno Nazionale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Geologia Ambientale in 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Piemonte e Valle d’Aosta </a:t>
              </a:r>
              <a:endParaRPr lang="it-IT" sz="1600" dirty="0">
                <a:solidFill>
                  <a:schemeClr val="bg1"/>
                </a:solidFill>
              </a:endParaRPr>
            </a:p>
          </p:txBody>
        </p:sp>
        <p:pic>
          <p:nvPicPr>
            <p:cNvPr id="12" name="Immagine 11" descr="Logo_DST_UNITO_Col_Carta_Intestata.ti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712" y="82724"/>
              <a:ext cx="836712" cy="8367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2" descr="SIGEA APS - GEOSMARTCAMPU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1966" y="142032"/>
              <a:ext cx="1080120" cy="705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GEOTERMIA A BASSA ENTALPIA E GEOSCAMBI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4352" y="25400"/>
              <a:ext cx="976368" cy="980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8" descr="Geologivda.it - Ordine dei Geologi della Valle d'Aosta - Albo iscritti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7886" y="95424"/>
              <a:ext cx="3239344" cy="723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 descr="Mappa del Piemonte - Cartina del Piemonte | Mappa, Mappa dell'italia, Carte  geografich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340768"/>
            <a:ext cx="4045309" cy="5223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9"/>
          <p:cNvGrpSpPr/>
          <p:nvPr/>
        </p:nvGrpSpPr>
        <p:grpSpPr>
          <a:xfrm>
            <a:off x="0" y="0"/>
            <a:ext cx="9144000" cy="1006128"/>
            <a:chOff x="0" y="0"/>
            <a:chExt cx="9144000" cy="1006128"/>
          </a:xfrm>
        </p:grpSpPr>
        <p:sp>
          <p:nvSpPr>
            <p:cNvPr id="11" name="Rettangolo 10"/>
            <p:cNvSpPr/>
            <p:nvPr/>
          </p:nvSpPr>
          <p:spPr>
            <a:xfrm>
              <a:off x="0" y="0"/>
              <a:ext cx="9144000" cy="10002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Torino, 12 maggio 2023</a:t>
              </a:r>
              <a:endParaRPr lang="it-IT" sz="900" b="1" dirty="0">
                <a:solidFill>
                  <a:schemeClr val="bg1"/>
                </a:solidFill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Aula Vallauri - INRIM - C.so Massimo D'Azeglio 42</a:t>
              </a: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 Convegno Nazionale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Geologia Ambientale in 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Piemonte e Valle d’Aosta </a:t>
              </a:r>
              <a:endParaRPr lang="it-IT" sz="1600" dirty="0">
                <a:solidFill>
                  <a:schemeClr val="bg1"/>
                </a:solidFill>
              </a:endParaRPr>
            </a:p>
          </p:txBody>
        </p:sp>
        <p:pic>
          <p:nvPicPr>
            <p:cNvPr id="12" name="Immagine 11" descr="Logo_DST_UNITO_Col_Carta_Intestata.ti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712" y="82724"/>
              <a:ext cx="836712" cy="8367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2" descr="SIGEA APS - GEOSMARTCAMPU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1966" y="142032"/>
              <a:ext cx="1080120" cy="705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GEOTERMIA A BASSA ENTALPIA E GEOSCAMBI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4352" y="25400"/>
              <a:ext cx="976368" cy="980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8" descr="Geologivda.it - Ordine dei Geologi della Valle d'Aosta - Albo iscritti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7886" y="95424"/>
              <a:ext cx="3239344" cy="723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uppo 7"/>
          <p:cNvGrpSpPr>
            <a:grpSpLocks noChangeAspect="1"/>
          </p:cNvGrpSpPr>
          <p:nvPr/>
        </p:nvGrpSpPr>
        <p:grpSpPr>
          <a:xfrm>
            <a:off x="874992" y="1772816"/>
            <a:ext cx="7380000" cy="4749645"/>
            <a:chOff x="0" y="973074"/>
            <a:chExt cx="9144000" cy="5884926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61"/>
            <a:stretch>
              <a:fillRect/>
            </a:stretch>
          </p:blipFill>
          <p:spPr bwMode="auto">
            <a:xfrm>
              <a:off x="0" y="973074"/>
              <a:ext cx="9144000" cy="5884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CasellaDiTesto 9"/>
            <p:cNvSpPr txBox="1"/>
            <p:nvPr/>
          </p:nvSpPr>
          <p:spPr>
            <a:xfrm>
              <a:off x="553749" y="5874238"/>
              <a:ext cx="750643" cy="66636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>
                  <a:rot lat="0" lon="1200000" rev="0"/>
                </a:camera>
                <a:lightRig rig="threePt" dir="t"/>
              </a:scene3d>
              <a:sp3d>
                <a:bevelT w="25400"/>
                <a:bevelB w="31750"/>
              </a:sp3d>
            </a:bodyPr>
            <a:lstStyle/>
            <a:p>
              <a:r>
                <a:rPr lang="it-IT" sz="48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  <p:sp>
          <p:nvSpPr>
            <p:cNvPr id="16" name="Freccia a destra 15"/>
            <p:cNvSpPr/>
            <p:nvPr/>
          </p:nvSpPr>
          <p:spPr>
            <a:xfrm rot="7517180">
              <a:off x="886334" y="5345468"/>
              <a:ext cx="832438" cy="461934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>
                <a:rot lat="2400000" lon="600000" rev="0"/>
              </a:camera>
              <a:lightRig rig="threePt" dir="t"/>
            </a:scene3d>
            <a:sp3d>
              <a:bevelT w="25400"/>
              <a:bevelB w="190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9"/>
          <p:cNvGrpSpPr/>
          <p:nvPr/>
        </p:nvGrpSpPr>
        <p:grpSpPr>
          <a:xfrm>
            <a:off x="0" y="0"/>
            <a:ext cx="9144000" cy="1006128"/>
            <a:chOff x="0" y="0"/>
            <a:chExt cx="9144000" cy="1006128"/>
          </a:xfrm>
        </p:grpSpPr>
        <p:sp>
          <p:nvSpPr>
            <p:cNvPr id="11" name="Rettangolo 10"/>
            <p:cNvSpPr/>
            <p:nvPr/>
          </p:nvSpPr>
          <p:spPr>
            <a:xfrm>
              <a:off x="0" y="0"/>
              <a:ext cx="9144000" cy="10002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Torino, 12 maggio 2023</a:t>
              </a:r>
              <a:endParaRPr lang="it-IT" sz="900" b="1" dirty="0">
                <a:solidFill>
                  <a:schemeClr val="bg1"/>
                </a:solidFill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Aula Vallauri - INRIM - C.so Massimo D'Azeglio 42</a:t>
              </a: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 Convegno Nazionale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Geologia Ambientale in 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Piemonte e Valle d’Aosta </a:t>
              </a:r>
              <a:endParaRPr lang="it-IT" sz="1600" dirty="0">
                <a:solidFill>
                  <a:schemeClr val="bg1"/>
                </a:solidFill>
              </a:endParaRPr>
            </a:p>
          </p:txBody>
        </p:sp>
        <p:pic>
          <p:nvPicPr>
            <p:cNvPr id="12" name="Immagine 11" descr="Logo_DST_UNITO_Col_Carta_Intestata.ti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712" y="82724"/>
              <a:ext cx="836712" cy="8367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2" descr="SIGEA APS - GEOSMARTCAMPU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1966" y="142032"/>
              <a:ext cx="1080120" cy="705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GEOTERMIA A BASSA ENTALPIA E GEOSCAMBI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4352" y="25400"/>
              <a:ext cx="976368" cy="980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8" descr="Geologivda.it - Ordine dei Geologi della Valle d'Aosta - Albo iscritti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7886" y="95424"/>
              <a:ext cx="3239344" cy="723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uppo 7"/>
          <p:cNvGrpSpPr>
            <a:grpSpLocks noChangeAspect="1"/>
          </p:cNvGrpSpPr>
          <p:nvPr/>
        </p:nvGrpSpPr>
        <p:grpSpPr>
          <a:xfrm>
            <a:off x="876554" y="1772816"/>
            <a:ext cx="7380000" cy="4749645"/>
            <a:chOff x="1" y="973074"/>
            <a:chExt cx="9144000" cy="5884926"/>
          </a:xfrm>
        </p:grpSpPr>
        <p:grpSp>
          <p:nvGrpSpPr>
            <p:cNvPr id="9" name="Gruppo 8"/>
            <p:cNvGrpSpPr/>
            <p:nvPr/>
          </p:nvGrpSpPr>
          <p:grpSpPr>
            <a:xfrm>
              <a:off x="1" y="973074"/>
              <a:ext cx="9144000" cy="5884926"/>
              <a:chOff x="1" y="973074"/>
              <a:chExt cx="9144000" cy="5884926"/>
            </a:xfrm>
          </p:grpSpPr>
          <p:pic>
            <p:nvPicPr>
              <p:cNvPr id="17" name="Picture 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961"/>
              <a:stretch>
                <a:fillRect/>
              </a:stretch>
            </p:blipFill>
            <p:spPr bwMode="auto">
              <a:xfrm>
                <a:off x="1" y="973074"/>
                <a:ext cx="9144000" cy="58849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Figura a mano libera 17"/>
              <p:cNvSpPr/>
              <p:nvPr/>
            </p:nvSpPr>
            <p:spPr>
              <a:xfrm>
                <a:off x="4391025" y="1000125"/>
                <a:ext cx="4733925" cy="5829300"/>
              </a:xfrm>
              <a:custGeom>
                <a:avLst/>
                <a:gdLst>
                  <a:gd name="connsiteX0" fmla="*/ 4714875 w 4733925"/>
                  <a:gd name="connsiteY0" fmla="*/ 0 h 5829300"/>
                  <a:gd name="connsiteX1" fmla="*/ 85725 w 4733925"/>
                  <a:gd name="connsiteY1" fmla="*/ 9525 h 5829300"/>
                  <a:gd name="connsiteX2" fmla="*/ 438150 w 4733925"/>
                  <a:gd name="connsiteY2" fmla="*/ 19050 h 5829300"/>
                  <a:gd name="connsiteX3" fmla="*/ 904875 w 4733925"/>
                  <a:gd name="connsiteY3" fmla="*/ 76200 h 5829300"/>
                  <a:gd name="connsiteX4" fmla="*/ 1285875 w 4733925"/>
                  <a:gd name="connsiteY4" fmla="*/ 123825 h 5829300"/>
                  <a:gd name="connsiteX5" fmla="*/ 1676400 w 4733925"/>
                  <a:gd name="connsiteY5" fmla="*/ 142875 h 5829300"/>
                  <a:gd name="connsiteX6" fmla="*/ 2143125 w 4733925"/>
                  <a:gd name="connsiteY6" fmla="*/ 209550 h 5829300"/>
                  <a:gd name="connsiteX7" fmla="*/ 1962150 w 4733925"/>
                  <a:gd name="connsiteY7" fmla="*/ 342900 h 5829300"/>
                  <a:gd name="connsiteX8" fmla="*/ 1562100 w 4733925"/>
                  <a:gd name="connsiteY8" fmla="*/ 342900 h 5829300"/>
                  <a:gd name="connsiteX9" fmla="*/ 1314450 w 4733925"/>
                  <a:gd name="connsiteY9" fmla="*/ 428625 h 5829300"/>
                  <a:gd name="connsiteX10" fmla="*/ 1619250 w 4733925"/>
                  <a:gd name="connsiteY10" fmla="*/ 523875 h 5829300"/>
                  <a:gd name="connsiteX11" fmla="*/ 2124075 w 4733925"/>
                  <a:gd name="connsiteY11" fmla="*/ 581025 h 5829300"/>
                  <a:gd name="connsiteX12" fmla="*/ 2333625 w 4733925"/>
                  <a:gd name="connsiteY12" fmla="*/ 676275 h 5829300"/>
                  <a:gd name="connsiteX13" fmla="*/ 2562225 w 4733925"/>
                  <a:gd name="connsiteY13" fmla="*/ 742950 h 5829300"/>
                  <a:gd name="connsiteX14" fmla="*/ 3009900 w 4733925"/>
                  <a:gd name="connsiteY14" fmla="*/ 742950 h 5829300"/>
                  <a:gd name="connsiteX15" fmla="*/ 3286125 w 4733925"/>
                  <a:gd name="connsiteY15" fmla="*/ 895350 h 5829300"/>
                  <a:gd name="connsiteX16" fmla="*/ 3752850 w 4733925"/>
                  <a:gd name="connsiteY16" fmla="*/ 962025 h 5829300"/>
                  <a:gd name="connsiteX17" fmla="*/ 4010025 w 4733925"/>
                  <a:gd name="connsiteY17" fmla="*/ 1104900 h 5829300"/>
                  <a:gd name="connsiteX18" fmla="*/ 3971925 w 4733925"/>
                  <a:gd name="connsiteY18" fmla="*/ 1295400 h 5829300"/>
                  <a:gd name="connsiteX19" fmla="*/ 3686175 w 4733925"/>
                  <a:gd name="connsiteY19" fmla="*/ 1466850 h 5829300"/>
                  <a:gd name="connsiteX20" fmla="*/ 3286125 w 4733925"/>
                  <a:gd name="connsiteY20" fmla="*/ 1600200 h 5829300"/>
                  <a:gd name="connsiteX21" fmla="*/ 3200400 w 4733925"/>
                  <a:gd name="connsiteY21" fmla="*/ 1800225 h 5829300"/>
                  <a:gd name="connsiteX22" fmla="*/ 3524250 w 4733925"/>
                  <a:gd name="connsiteY22" fmla="*/ 1933575 h 5829300"/>
                  <a:gd name="connsiteX23" fmla="*/ 3448050 w 4733925"/>
                  <a:gd name="connsiteY23" fmla="*/ 2266950 h 5829300"/>
                  <a:gd name="connsiteX24" fmla="*/ 3143250 w 4733925"/>
                  <a:gd name="connsiteY24" fmla="*/ 2466975 h 5829300"/>
                  <a:gd name="connsiteX25" fmla="*/ 2886075 w 4733925"/>
                  <a:gd name="connsiteY25" fmla="*/ 2609850 h 5829300"/>
                  <a:gd name="connsiteX26" fmla="*/ 2257425 w 4733925"/>
                  <a:gd name="connsiteY26" fmla="*/ 2724150 h 5829300"/>
                  <a:gd name="connsiteX27" fmla="*/ 1495425 w 4733925"/>
                  <a:gd name="connsiteY27" fmla="*/ 2771775 h 5829300"/>
                  <a:gd name="connsiteX28" fmla="*/ 857250 w 4733925"/>
                  <a:gd name="connsiteY28" fmla="*/ 2647950 h 5829300"/>
                  <a:gd name="connsiteX29" fmla="*/ 238125 w 4733925"/>
                  <a:gd name="connsiteY29" fmla="*/ 2628900 h 5829300"/>
                  <a:gd name="connsiteX30" fmla="*/ 0 w 4733925"/>
                  <a:gd name="connsiteY30" fmla="*/ 2705100 h 5829300"/>
                  <a:gd name="connsiteX31" fmla="*/ 771525 w 4733925"/>
                  <a:gd name="connsiteY31" fmla="*/ 2857500 h 5829300"/>
                  <a:gd name="connsiteX32" fmla="*/ 1428750 w 4733925"/>
                  <a:gd name="connsiteY32" fmla="*/ 2914650 h 5829300"/>
                  <a:gd name="connsiteX33" fmla="*/ 2019300 w 4733925"/>
                  <a:gd name="connsiteY33" fmla="*/ 3095625 h 5829300"/>
                  <a:gd name="connsiteX34" fmla="*/ 2581275 w 4733925"/>
                  <a:gd name="connsiteY34" fmla="*/ 3371850 h 5829300"/>
                  <a:gd name="connsiteX35" fmla="*/ 3105150 w 4733925"/>
                  <a:gd name="connsiteY35" fmla="*/ 3629025 h 5829300"/>
                  <a:gd name="connsiteX36" fmla="*/ 3810000 w 4733925"/>
                  <a:gd name="connsiteY36" fmla="*/ 3981450 h 5829300"/>
                  <a:gd name="connsiteX37" fmla="*/ 4133850 w 4733925"/>
                  <a:gd name="connsiteY37" fmla="*/ 4343400 h 5829300"/>
                  <a:gd name="connsiteX38" fmla="*/ 4352925 w 4733925"/>
                  <a:gd name="connsiteY38" fmla="*/ 4848225 h 5829300"/>
                  <a:gd name="connsiteX39" fmla="*/ 4295775 w 4733925"/>
                  <a:gd name="connsiteY39" fmla="*/ 5286375 h 5829300"/>
                  <a:gd name="connsiteX40" fmla="*/ 4514850 w 4733925"/>
                  <a:gd name="connsiteY40" fmla="*/ 5676900 h 5829300"/>
                  <a:gd name="connsiteX41" fmla="*/ 4733925 w 4733925"/>
                  <a:gd name="connsiteY41" fmla="*/ 5829300 h 5829300"/>
                  <a:gd name="connsiteX42" fmla="*/ 4714875 w 4733925"/>
                  <a:gd name="connsiteY42" fmla="*/ 0 h 5829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4733925" h="5829300">
                    <a:moveTo>
                      <a:pt x="4714875" y="0"/>
                    </a:moveTo>
                    <a:lnTo>
                      <a:pt x="85725" y="9525"/>
                    </a:lnTo>
                    <a:lnTo>
                      <a:pt x="438150" y="19050"/>
                    </a:lnTo>
                    <a:lnTo>
                      <a:pt x="904875" y="76200"/>
                    </a:lnTo>
                    <a:lnTo>
                      <a:pt x="1285875" y="123825"/>
                    </a:lnTo>
                    <a:lnTo>
                      <a:pt x="1676400" y="142875"/>
                    </a:lnTo>
                    <a:lnTo>
                      <a:pt x="2143125" y="209550"/>
                    </a:lnTo>
                    <a:lnTo>
                      <a:pt x="1962150" y="342900"/>
                    </a:lnTo>
                    <a:lnTo>
                      <a:pt x="1562100" y="342900"/>
                    </a:lnTo>
                    <a:lnTo>
                      <a:pt x="1314450" y="428625"/>
                    </a:lnTo>
                    <a:lnTo>
                      <a:pt x="1619250" y="523875"/>
                    </a:lnTo>
                    <a:lnTo>
                      <a:pt x="2124075" y="581025"/>
                    </a:lnTo>
                    <a:lnTo>
                      <a:pt x="2333625" y="676275"/>
                    </a:lnTo>
                    <a:lnTo>
                      <a:pt x="2562225" y="742950"/>
                    </a:lnTo>
                    <a:lnTo>
                      <a:pt x="3009900" y="742950"/>
                    </a:lnTo>
                    <a:lnTo>
                      <a:pt x="3286125" y="895350"/>
                    </a:lnTo>
                    <a:lnTo>
                      <a:pt x="3752850" y="962025"/>
                    </a:lnTo>
                    <a:lnTo>
                      <a:pt x="4010025" y="1104900"/>
                    </a:lnTo>
                    <a:lnTo>
                      <a:pt x="3971925" y="1295400"/>
                    </a:lnTo>
                    <a:lnTo>
                      <a:pt x="3686175" y="1466850"/>
                    </a:lnTo>
                    <a:lnTo>
                      <a:pt x="3286125" y="1600200"/>
                    </a:lnTo>
                    <a:lnTo>
                      <a:pt x="3200400" y="1800225"/>
                    </a:lnTo>
                    <a:lnTo>
                      <a:pt x="3524250" y="1933575"/>
                    </a:lnTo>
                    <a:lnTo>
                      <a:pt x="3448050" y="2266950"/>
                    </a:lnTo>
                    <a:lnTo>
                      <a:pt x="3143250" y="2466975"/>
                    </a:lnTo>
                    <a:lnTo>
                      <a:pt x="2886075" y="2609850"/>
                    </a:lnTo>
                    <a:lnTo>
                      <a:pt x="2257425" y="2724150"/>
                    </a:lnTo>
                    <a:lnTo>
                      <a:pt x="1495425" y="2771775"/>
                    </a:lnTo>
                    <a:lnTo>
                      <a:pt x="857250" y="2647950"/>
                    </a:lnTo>
                    <a:lnTo>
                      <a:pt x="238125" y="2628900"/>
                    </a:lnTo>
                    <a:lnTo>
                      <a:pt x="0" y="2705100"/>
                    </a:lnTo>
                    <a:lnTo>
                      <a:pt x="771525" y="2857500"/>
                    </a:lnTo>
                    <a:lnTo>
                      <a:pt x="1428750" y="2914650"/>
                    </a:lnTo>
                    <a:lnTo>
                      <a:pt x="2019300" y="3095625"/>
                    </a:lnTo>
                    <a:lnTo>
                      <a:pt x="2581275" y="3371850"/>
                    </a:lnTo>
                    <a:lnTo>
                      <a:pt x="3105150" y="3629025"/>
                    </a:lnTo>
                    <a:lnTo>
                      <a:pt x="3810000" y="3981450"/>
                    </a:lnTo>
                    <a:lnTo>
                      <a:pt x="4133850" y="4343400"/>
                    </a:lnTo>
                    <a:lnTo>
                      <a:pt x="4352925" y="4848225"/>
                    </a:lnTo>
                    <a:lnTo>
                      <a:pt x="4295775" y="5286375"/>
                    </a:lnTo>
                    <a:lnTo>
                      <a:pt x="4514850" y="5676900"/>
                    </a:lnTo>
                    <a:lnTo>
                      <a:pt x="4733925" y="5829300"/>
                    </a:lnTo>
                    <a:lnTo>
                      <a:pt x="4714875" y="0"/>
                    </a:lnTo>
                    <a:close/>
                  </a:path>
                </a:pathLst>
              </a:custGeom>
              <a:solidFill>
                <a:schemeClr val="accent3">
                  <a:lumMod val="50000"/>
                  <a:alpha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9" name="Figura a mano libera 18"/>
              <p:cNvSpPr/>
              <p:nvPr/>
            </p:nvSpPr>
            <p:spPr>
              <a:xfrm>
                <a:off x="2476500" y="3581400"/>
                <a:ext cx="1162050" cy="495300"/>
              </a:xfrm>
              <a:custGeom>
                <a:avLst/>
                <a:gdLst>
                  <a:gd name="connsiteX0" fmla="*/ 9525 w 1162050"/>
                  <a:gd name="connsiteY0" fmla="*/ 133350 h 495300"/>
                  <a:gd name="connsiteX1" fmla="*/ 333375 w 1162050"/>
                  <a:gd name="connsiteY1" fmla="*/ 19050 h 495300"/>
                  <a:gd name="connsiteX2" fmla="*/ 723900 w 1162050"/>
                  <a:gd name="connsiteY2" fmla="*/ 0 h 495300"/>
                  <a:gd name="connsiteX3" fmla="*/ 885825 w 1162050"/>
                  <a:gd name="connsiteY3" fmla="*/ 38100 h 495300"/>
                  <a:gd name="connsiteX4" fmla="*/ 1028700 w 1162050"/>
                  <a:gd name="connsiteY4" fmla="*/ 219075 h 495300"/>
                  <a:gd name="connsiteX5" fmla="*/ 1162050 w 1162050"/>
                  <a:gd name="connsiteY5" fmla="*/ 495300 h 495300"/>
                  <a:gd name="connsiteX6" fmla="*/ 952500 w 1162050"/>
                  <a:gd name="connsiteY6" fmla="*/ 466725 h 495300"/>
                  <a:gd name="connsiteX7" fmla="*/ 619125 w 1162050"/>
                  <a:gd name="connsiteY7" fmla="*/ 342900 h 495300"/>
                  <a:gd name="connsiteX8" fmla="*/ 342900 w 1162050"/>
                  <a:gd name="connsiteY8" fmla="*/ 285750 h 495300"/>
                  <a:gd name="connsiteX9" fmla="*/ 0 w 1162050"/>
                  <a:gd name="connsiteY9" fmla="*/ 219075 h 495300"/>
                  <a:gd name="connsiteX10" fmla="*/ 9525 w 1162050"/>
                  <a:gd name="connsiteY10" fmla="*/ 133350 h 495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62050" h="495300">
                    <a:moveTo>
                      <a:pt x="9525" y="133350"/>
                    </a:moveTo>
                    <a:lnTo>
                      <a:pt x="333375" y="19050"/>
                    </a:lnTo>
                    <a:lnTo>
                      <a:pt x="723900" y="0"/>
                    </a:lnTo>
                    <a:lnTo>
                      <a:pt x="885825" y="38100"/>
                    </a:lnTo>
                    <a:lnTo>
                      <a:pt x="1028700" y="219075"/>
                    </a:lnTo>
                    <a:lnTo>
                      <a:pt x="1162050" y="495300"/>
                    </a:lnTo>
                    <a:lnTo>
                      <a:pt x="952500" y="466725"/>
                    </a:lnTo>
                    <a:lnTo>
                      <a:pt x="619125" y="342900"/>
                    </a:lnTo>
                    <a:lnTo>
                      <a:pt x="342900" y="285750"/>
                    </a:lnTo>
                    <a:lnTo>
                      <a:pt x="0" y="219075"/>
                    </a:lnTo>
                    <a:lnTo>
                      <a:pt x="9525" y="133350"/>
                    </a:lnTo>
                    <a:close/>
                  </a:path>
                </a:pathLst>
              </a:custGeom>
              <a:solidFill>
                <a:schemeClr val="accent3">
                  <a:lumMod val="50000"/>
                  <a:alpha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0" name="Figura a mano libera 19"/>
              <p:cNvSpPr/>
              <p:nvPr/>
            </p:nvSpPr>
            <p:spPr>
              <a:xfrm>
                <a:off x="28575" y="990600"/>
                <a:ext cx="6677025" cy="2076450"/>
              </a:xfrm>
              <a:custGeom>
                <a:avLst/>
                <a:gdLst>
                  <a:gd name="connsiteX0" fmla="*/ 0 w 6677025"/>
                  <a:gd name="connsiteY0" fmla="*/ 0 h 2076450"/>
                  <a:gd name="connsiteX1" fmla="*/ 3114675 w 6677025"/>
                  <a:gd name="connsiteY1" fmla="*/ 9525 h 2076450"/>
                  <a:gd name="connsiteX2" fmla="*/ 3352800 w 6677025"/>
                  <a:gd name="connsiteY2" fmla="*/ 85725 h 2076450"/>
                  <a:gd name="connsiteX3" fmla="*/ 3619500 w 6677025"/>
                  <a:gd name="connsiteY3" fmla="*/ 38100 h 2076450"/>
                  <a:gd name="connsiteX4" fmla="*/ 3819525 w 6677025"/>
                  <a:gd name="connsiteY4" fmla="*/ 38100 h 2076450"/>
                  <a:gd name="connsiteX5" fmla="*/ 3857625 w 6677025"/>
                  <a:gd name="connsiteY5" fmla="*/ 123825 h 2076450"/>
                  <a:gd name="connsiteX6" fmla="*/ 4286250 w 6677025"/>
                  <a:gd name="connsiteY6" fmla="*/ 104775 h 2076450"/>
                  <a:gd name="connsiteX7" fmla="*/ 4686300 w 6677025"/>
                  <a:gd name="connsiteY7" fmla="*/ 133350 h 2076450"/>
                  <a:gd name="connsiteX8" fmla="*/ 4943475 w 6677025"/>
                  <a:gd name="connsiteY8" fmla="*/ 247650 h 2076450"/>
                  <a:gd name="connsiteX9" fmla="*/ 5229225 w 6677025"/>
                  <a:gd name="connsiteY9" fmla="*/ 466725 h 2076450"/>
                  <a:gd name="connsiteX10" fmla="*/ 4848225 w 6677025"/>
                  <a:gd name="connsiteY10" fmla="*/ 619125 h 2076450"/>
                  <a:gd name="connsiteX11" fmla="*/ 4857750 w 6677025"/>
                  <a:gd name="connsiteY11" fmla="*/ 857250 h 2076450"/>
                  <a:gd name="connsiteX12" fmla="*/ 5143500 w 6677025"/>
                  <a:gd name="connsiteY12" fmla="*/ 962025 h 2076450"/>
                  <a:gd name="connsiteX13" fmla="*/ 5524500 w 6677025"/>
                  <a:gd name="connsiteY13" fmla="*/ 1000125 h 2076450"/>
                  <a:gd name="connsiteX14" fmla="*/ 5762625 w 6677025"/>
                  <a:gd name="connsiteY14" fmla="*/ 1038225 h 2076450"/>
                  <a:gd name="connsiteX15" fmla="*/ 6067425 w 6677025"/>
                  <a:gd name="connsiteY15" fmla="*/ 1095375 h 2076450"/>
                  <a:gd name="connsiteX16" fmla="*/ 6677025 w 6677025"/>
                  <a:gd name="connsiteY16" fmla="*/ 1190625 h 2076450"/>
                  <a:gd name="connsiteX17" fmla="*/ 6410325 w 6677025"/>
                  <a:gd name="connsiteY17" fmla="*/ 1304925 h 2076450"/>
                  <a:gd name="connsiteX18" fmla="*/ 6162675 w 6677025"/>
                  <a:gd name="connsiteY18" fmla="*/ 1514475 h 2076450"/>
                  <a:gd name="connsiteX19" fmla="*/ 5829300 w 6677025"/>
                  <a:gd name="connsiteY19" fmla="*/ 1571625 h 2076450"/>
                  <a:gd name="connsiteX20" fmla="*/ 5038725 w 6677025"/>
                  <a:gd name="connsiteY20" fmla="*/ 1552575 h 2076450"/>
                  <a:gd name="connsiteX21" fmla="*/ 4457700 w 6677025"/>
                  <a:gd name="connsiteY21" fmla="*/ 1533525 h 2076450"/>
                  <a:gd name="connsiteX22" fmla="*/ 3857625 w 6677025"/>
                  <a:gd name="connsiteY22" fmla="*/ 1647825 h 2076450"/>
                  <a:gd name="connsiteX23" fmla="*/ 3571875 w 6677025"/>
                  <a:gd name="connsiteY23" fmla="*/ 1809750 h 2076450"/>
                  <a:gd name="connsiteX24" fmla="*/ 3276600 w 6677025"/>
                  <a:gd name="connsiteY24" fmla="*/ 2076450 h 2076450"/>
                  <a:gd name="connsiteX25" fmla="*/ 2781300 w 6677025"/>
                  <a:gd name="connsiteY25" fmla="*/ 1981200 h 2076450"/>
                  <a:gd name="connsiteX26" fmla="*/ 2771775 w 6677025"/>
                  <a:gd name="connsiteY26" fmla="*/ 1847850 h 2076450"/>
                  <a:gd name="connsiteX27" fmla="*/ 2343150 w 6677025"/>
                  <a:gd name="connsiteY27" fmla="*/ 1733550 h 2076450"/>
                  <a:gd name="connsiteX28" fmla="*/ 2181225 w 6677025"/>
                  <a:gd name="connsiteY28" fmla="*/ 1771650 h 2076450"/>
                  <a:gd name="connsiteX29" fmla="*/ 1933575 w 6677025"/>
                  <a:gd name="connsiteY29" fmla="*/ 1552575 h 2076450"/>
                  <a:gd name="connsiteX30" fmla="*/ 2047875 w 6677025"/>
                  <a:gd name="connsiteY30" fmla="*/ 1457325 h 2076450"/>
                  <a:gd name="connsiteX31" fmla="*/ 2771775 w 6677025"/>
                  <a:gd name="connsiteY31" fmla="*/ 1323975 h 2076450"/>
                  <a:gd name="connsiteX32" fmla="*/ 2962275 w 6677025"/>
                  <a:gd name="connsiteY32" fmla="*/ 1276350 h 2076450"/>
                  <a:gd name="connsiteX33" fmla="*/ 2876550 w 6677025"/>
                  <a:gd name="connsiteY33" fmla="*/ 1123950 h 2076450"/>
                  <a:gd name="connsiteX34" fmla="*/ 2257425 w 6677025"/>
                  <a:gd name="connsiteY34" fmla="*/ 1009650 h 2076450"/>
                  <a:gd name="connsiteX35" fmla="*/ 2257425 w 6677025"/>
                  <a:gd name="connsiteY35" fmla="*/ 923925 h 2076450"/>
                  <a:gd name="connsiteX36" fmla="*/ 2419350 w 6677025"/>
                  <a:gd name="connsiteY36" fmla="*/ 828675 h 2076450"/>
                  <a:gd name="connsiteX37" fmla="*/ 2066925 w 6677025"/>
                  <a:gd name="connsiteY37" fmla="*/ 828675 h 2076450"/>
                  <a:gd name="connsiteX38" fmla="*/ 1895475 w 6677025"/>
                  <a:gd name="connsiteY38" fmla="*/ 790575 h 2076450"/>
                  <a:gd name="connsiteX39" fmla="*/ 1866900 w 6677025"/>
                  <a:gd name="connsiteY39" fmla="*/ 600075 h 2076450"/>
                  <a:gd name="connsiteX40" fmla="*/ 1504950 w 6677025"/>
                  <a:gd name="connsiteY40" fmla="*/ 400050 h 2076450"/>
                  <a:gd name="connsiteX41" fmla="*/ 1238250 w 6677025"/>
                  <a:gd name="connsiteY41" fmla="*/ 323850 h 2076450"/>
                  <a:gd name="connsiteX42" fmla="*/ 933450 w 6677025"/>
                  <a:gd name="connsiteY42" fmla="*/ 352425 h 2076450"/>
                  <a:gd name="connsiteX43" fmla="*/ 600075 w 6677025"/>
                  <a:gd name="connsiteY43" fmla="*/ 381000 h 2076450"/>
                  <a:gd name="connsiteX44" fmla="*/ 381000 w 6677025"/>
                  <a:gd name="connsiteY44" fmla="*/ 266700 h 2076450"/>
                  <a:gd name="connsiteX45" fmla="*/ 295275 w 6677025"/>
                  <a:gd name="connsiteY45" fmla="*/ 247650 h 2076450"/>
                  <a:gd name="connsiteX46" fmla="*/ 0 w 6677025"/>
                  <a:gd name="connsiteY46" fmla="*/ 285750 h 2076450"/>
                  <a:gd name="connsiteX47" fmla="*/ 0 w 6677025"/>
                  <a:gd name="connsiteY47" fmla="*/ 0 h 2076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6677025" h="2076450">
                    <a:moveTo>
                      <a:pt x="0" y="0"/>
                    </a:moveTo>
                    <a:lnTo>
                      <a:pt x="3114675" y="9525"/>
                    </a:lnTo>
                    <a:lnTo>
                      <a:pt x="3352800" y="85725"/>
                    </a:lnTo>
                    <a:lnTo>
                      <a:pt x="3619500" y="38100"/>
                    </a:lnTo>
                    <a:lnTo>
                      <a:pt x="3819525" y="38100"/>
                    </a:lnTo>
                    <a:lnTo>
                      <a:pt x="3857625" y="123825"/>
                    </a:lnTo>
                    <a:lnTo>
                      <a:pt x="4286250" y="104775"/>
                    </a:lnTo>
                    <a:lnTo>
                      <a:pt x="4686300" y="133350"/>
                    </a:lnTo>
                    <a:lnTo>
                      <a:pt x="4943475" y="247650"/>
                    </a:lnTo>
                    <a:lnTo>
                      <a:pt x="5229225" y="466725"/>
                    </a:lnTo>
                    <a:lnTo>
                      <a:pt x="4848225" y="619125"/>
                    </a:lnTo>
                    <a:lnTo>
                      <a:pt x="4857750" y="857250"/>
                    </a:lnTo>
                    <a:lnTo>
                      <a:pt x="5143500" y="962025"/>
                    </a:lnTo>
                    <a:lnTo>
                      <a:pt x="5524500" y="1000125"/>
                    </a:lnTo>
                    <a:lnTo>
                      <a:pt x="5762625" y="1038225"/>
                    </a:lnTo>
                    <a:lnTo>
                      <a:pt x="6067425" y="1095375"/>
                    </a:lnTo>
                    <a:lnTo>
                      <a:pt x="6677025" y="1190625"/>
                    </a:lnTo>
                    <a:lnTo>
                      <a:pt x="6410325" y="1304925"/>
                    </a:lnTo>
                    <a:lnTo>
                      <a:pt x="6162675" y="1514475"/>
                    </a:lnTo>
                    <a:lnTo>
                      <a:pt x="5829300" y="1571625"/>
                    </a:lnTo>
                    <a:lnTo>
                      <a:pt x="5038725" y="1552575"/>
                    </a:lnTo>
                    <a:lnTo>
                      <a:pt x="4457700" y="1533525"/>
                    </a:lnTo>
                    <a:lnTo>
                      <a:pt x="3857625" y="1647825"/>
                    </a:lnTo>
                    <a:lnTo>
                      <a:pt x="3571875" y="1809750"/>
                    </a:lnTo>
                    <a:lnTo>
                      <a:pt x="3276600" y="2076450"/>
                    </a:lnTo>
                    <a:lnTo>
                      <a:pt x="2781300" y="1981200"/>
                    </a:lnTo>
                    <a:lnTo>
                      <a:pt x="2771775" y="1847850"/>
                    </a:lnTo>
                    <a:lnTo>
                      <a:pt x="2343150" y="1733550"/>
                    </a:lnTo>
                    <a:lnTo>
                      <a:pt x="2181225" y="1771650"/>
                    </a:lnTo>
                    <a:lnTo>
                      <a:pt x="1933575" y="1552575"/>
                    </a:lnTo>
                    <a:lnTo>
                      <a:pt x="2047875" y="1457325"/>
                    </a:lnTo>
                    <a:lnTo>
                      <a:pt x="2771775" y="1323975"/>
                    </a:lnTo>
                    <a:lnTo>
                      <a:pt x="2962275" y="1276350"/>
                    </a:lnTo>
                    <a:lnTo>
                      <a:pt x="2876550" y="1123950"/>
                    </a:lnTo>
                    <a:lnTo>
                      <a:pt x="2257425" y="1009650"/>
                    </a:lnTo>
                    <a:lnTo>
                      <a:pt x="2257425" y="923925"/>
                    </a:lnTo>
                    <a:lnTo>
                      <a:pt x="2419350" y="828675"/>
                    </a:lnTo>
                    <a:lnTo>
                      <a:pt x="2066925" y="828675"/>
                    </a:lnTo>
                    <a:lnTo>
                      <a:pt x="1895475" y="790575"/>
                    </a:lnTo>
                    <a:lnTo>
                      <a:pt x="1866900" y="600075"/>
                    </a:lnTo>
                    <a:lnTo>
                      <a:pt x="1504950" y="400050"/>
                    </a:lnTo>
                    <a:lnTo>
                      <a:pt x="1238250" y="323850"/>
                    </a:lnTo>
                    <a:lnTo>
                      <a:pt x="933450" y="352425"/>
                    </a:lnTo>
                    <a:lnTo>
                      <a:pt x="600075" y="381000"/>
                    </a:lnTo>
                    <a:lnTo>
                      <a:pt x="381000" y="266700"/>
                    </a:lnTo>
                    <a:lnTo>
                      <a:pt x="295275" y="247650"/>
                    </a:lnTo>
                    <a:lnTo>
                      <a:pt x="0" y="2857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>
                  <a:lumMod val="50000"/>
                  <a:alpha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1" name="Figura a mano libera 20"/>
              <p:cNvSpPr/>
              <p:nvPr/>
            </p:nvSpPr>
            <p:spPr>
              <a:xfrm>
                <a:off x="19050" y="3076575"/>
                <a:ext cx="5191125" cy="3762375"/>
              </a:xfrm>
              <a:custGeom>
                <a:avLst/>
                <a:gdLst>
                  <a:gd name="connsiteX0" fmla="*/ 0 w 5191125"/>
                  <a:gd name="connsiteY0" fmla="*/ 0 h 3762375"/>
                  <a:gd name="connsiteX1" fmla="*/ 295275 w 5191125"/>
                  <a:gd name="connsiteY1" fmla="*/ 28575 h 3762375"/>
                  <a:gd name="connsiteX2" fmla="*/ 276225 w 5191125"/>
                  <a:gd name="connsiteY2" fmla="*/ 171450 h 3762375"/>
                  <a:gd name="connsiteX3" fmla="*/ 28575 w 5191125"/>
                  <a:gd name="connsiteY3" fmla="*/ 180975 h 3762375"/>
                  <a:gd name="connsiteX4" fmla="*/ 57150 w 5191125"/>
                  <a:gd name="connsiteY4" fmla="*/ 323850 h 3762375"/>
                  <a:gd name="connsiteX5" fmla="*/ 619125 w 5191125"/>
                  <a:gd name="connsiteY5" fmla="*/ 381000 h 3762375"/>
                  <a:gd name="connsiteX6" fmla="*/ 352425 w 5191125"/>
                  <a:gd name="connsiteY6" fmla="*/ 533400 h 3762375"/>
                  <a:gd name="connsiteX7" fmla="*/ 447675 w 5191125"/>
                  <a:gd name="connsiteY7" fmla="*/ 714375 h 3762375"/>
                  <a:gd name="connsiteX8" fmla="*/ 1114425 w 5191125"/>
                  <a:gd name="connsiteY8" fmla="*/ 904875 h 3762375"/>
                  <a:gd name="connsiteX9" fmla="*/ 1276350 w 5191125"/>
                  <a:gd name="connsiteY9" fmla="*/ 1000125 h 3762375"/>
                  <a:gd name="connsiteX10" fmla="*/ 1714500 w 5191125"/>
                  <a:gd name="connsiteY10" fmla="*/ 1152525 h 3762375"/>
                  <a:gd name="connsiteX11" fmla="*/ 1952625 w 5191125"/>
                  <a:gd name="connsiteY11" fmla="*/ 1333500 h 3762375"/>
                  <a:gd name="connsiteX12" fmla="*/ 2314575 w 5191125"/>
                  <a:gd name="connsiteY12" fmla="*/ 1714500 h 3762375"/>
                  <a:gd name="connsiteX13" fmla="*/ 2628900 w 5191125"/>
                  <a:gd name="connsiteY13" fmla="*/ 2047875 h 3762375"/>
                  <a:gd name="connsiteX14" fmla="*/ 2857500 w 5191125"/>
                  <a:gd name="connsiteY14" fmla="*/ 2257425 h 3762375"/>
                  <a:gd name="connsiteX15" fmla="*/ 3486150 w 5191125"/>
                  <a:gd name="connsiteY15" fmla="*/ 2409825 h 3762375"/>
                  <a:gd name="connsiteX16" fmla="*/ 4171950 w 5191125"/>
                  <a:gd name="connsiteY16" fmla="*/ 2562225 h 3762375"/>
                  <a:gd name="connsiteX17" fmla="*/ 4676775 w 5191125"/>
                  <a:gd name="connsiteY17" fmla="*/ 2828925 h 3762375"/>
                  <a:gd name="connsiteX18" fmla="*/ 4991100 w 5191125"/>
                  <a:gd name="connsiteY18" fmla="*/ 3219450 h 3762375"/>
                  <a:gd name="connsiteX19" fmla="*/ 5191125 w 5191125"/>
                  <a:gd name="connsiteY19" fmla="*/ 3752850 h 3762375"/>
                  <a:gd name="connsiteX20" fmla="*/ 0 w 5191125"/>
                  <a:gd name="connsiteY20" fmla="*/ 3762375 h 3762375"/>
                  <a:gd name="connsiteX21" fmla="*/ 0 w 5191125"/>
                  <a:gd name="connsiteY21" fmla="*/ 0 h 3762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191125" h="3762375">
                    <a:moveTo>
                      <a:pt x="0" y="0"/>
                    </a:moveTo>
                    <a:lnTo>
                      <a:pt x="295275" y="28575"/>
                    </a:lnTo>
                    <a:lnTo>
                      <a:pt x="276225" y="171450"/>
                    </a:lnTo>
                    <a:lnTo>
                      <a:pt x="28575" y="180975"/>
                    </a:lnTo>
                    <a:lnTo>
                      <a:pt x="57150" y="323850"/>
                    </a:lnTo>
                    <a:lnTo>
                      <a:pt x="619125" y="381000"/>
                    </a:lnTo>
                    <a:lnTo>
                      <a:pt x="352425" y="533400"/>
                    </a:lnTo>
                    <a:lnTo>
                      <a:pt x="447675" y="714375"/>
                    </a:lnTo>
                    <a:lnTo>
                      <a:pt x="1114425" y="904875"/>
                    </a:lnTo>
                    <a:lnTo>
                      <a:pt x="1276350" y="1000125"/>
                    </a:lnTo>
                    <a:lnTo>
                      <a:pt x="1714500" y="1152525"/>
                    </a:lnTo>
                    <a:lnTo>
                      <a:pt x="1952625" y="1333500"/>
                    </a:lnTo>
                    <a:lnTo>
                      <a:pt x="2314575" y="1714500"/>
                    </a:lnTo>
                    <a:lnTo>
                      <a:pt x="2628900" y="2047875"/>
                    </a:lnTo>
                    <a:lnTo>
                      <a:pt x="2857500" y="2257425"/>
                    </a:lnTo>
                    <a:lnTo>
                      <a:pt x="3486150" y="2409825"/>
                    </a:lnTo>
                    <a:lnTo>
                      <a:pt x="4171950" y="2562225"/>
                    </a:lnTo>
                    <a:lnTo>
                      <a:pt x="4676775" y="2828925"/>
                    </a:lnTo>
                    <a:lnTo>
                      <a:pt x="4991100" y="3219450"/>
                    </a:lnTo>
                    <a:lnTo>
                      <a:pt x="5191125" y="3752850"/>
                    </a:lnTo>
                    <a:lnTo>
                      <a:pt x="0" y="37623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>
                  <a:lumMod val="50000"/>
                  <a:alpha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10" name="Freccia a destra 9"/>
            <p:cNvSpPr/>
            <p:nvPr/>
          </p:nvSpPr>
          <p:spPr>
            <a:xfrm rot="7517180">
              <a:off x="886334" y="5345468"/>
              <a:ext cx="832438" cy="461934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>
                <a:rot lat="2400000" lon="600000" rev="0"/>
              </a:camera>
              <a:lightRig rig="threePt" dir="t"/>
            </a:scene3d>
            <a:sp3d>
              <a:bevelT w="25400"/>
              <a:bevelB w="190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CasellaDiTesto 15"/>
            <p:cNvSpPr txBox="1"/>
            <p:nvPr/>
          </p:nvSpPr>
          <p:spPr>
            <a:xfrm>
              <a:off x="553749" y="5874238"/>
              <a:ext cx="750643" cy="66636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>
                  <a:rot lat="0" lon="1200000" rev="0"/>
                </a:camera>
                <a:lightRig rig="threePt" dir="t"/>
              </a:scene3d>
              <a:sp3d>
                <a:bevelT w="25400"/>
                <a:bevelB w="31750"/>
              </a:sp3d>
            </a:bodyPr>
            <a:lstStyle/>
            <a:p>
              <a:r>
                <a:rPr lang="it-IT" sz="48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9"/>
          <p:cNvGrpSpPr/>
          <p:nvPr/>
        </p:nvGrpSpPr>
        <p:grpSpPr>
          <a:xfrm>
            <a:off x="0" y="0"/>
            <a:ext cx="9144000" cy="1006128"/>
            <a:chOff x="0" y="0"/>
            <a:chExt cx="9144000" cy="1006128"/>
          </a:xfrm>
        </p:grpSpPr>
        <p:sp>
          <p:nvSpPr>
            <p:cNvPr id="11" name="Rettangolo 10"/>
            <p:cNvSpPr/>
            <p:nvPr/>
          </p:nvSpPr>
          <p:spPr>
            <a:xfrm>
              <a:off x="0" y="0"/>
              <a:ext cx="9144000" cy="10002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Torino, 12 maggio 2023</a:t>
              </a:r>
              <a:endParaRPr lang="it-IT" sz="900" b="1" dirty="0">
                <a:solidFill>
                  <a:schemeClr val="bg1"/>
                </a:solidFill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Aula Vallauri - INRIM - C.so Massimo D'Azeglio 42</a:t>
              </a: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 Convegno Nazionale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Geologia Ambientale in 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Piemonte e Valle d’Aosta </a:t>
              </a:r>
              <a:endParaRPr lang="it-IT" sz="1600" dirty="0">
                <a:solidFill>
                  <a:schemeClr val="bg1"/>
                </a:solidFill>
              </a:endParaRPr>
            </a:p>
          </p:txBody>
        </p:sp>
        <p:pic>
          <p:nvPicPr>
            <p:cNvPr id="12" name="Immagine 11" descr="Logo_DST_UNITO_Col_Carta_Intestata.ti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712" y="82724"/>
              <a:ext cx="836712" cy="8367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2" descr="SIGEA APS - GEOSMARTCAMPU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1966" y="142032"/>
              <a:ext cx="1080120" cy="705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GEOTERMIA A BASSA ENTALPIA E GEOSCAMBI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4352" y="25400"/>
              <a:ext cx="976368" cy="980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8" descr="Geologivda.it - Ordine dei Geologi della Valle d'Aosta - Albo iscritti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7886" y="95424"/>
              <a:ext cx="3239344" cy="723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uppo 7"/>
          <p:cNvGrpSpPr>
            <a:grpSpLocks noChangeAspect="1"/>
          </p:cNvGrpSpPr>
          <p:nvPr/>
        </p:nvGrpSpPr>
        <p:grpSpPr>
          <a:xfrm>
            <a:off x="874880" y="1772816"/>
            <a:ext cx="7380000" cy="4749645"/>
            <a:chOff x="0" y="973074"/>
            <a:chExt cx="9144000" cy="5884926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61"/>
            <a:stretch>
              <a:fillRect/>
            </a:stretch>
          </p:blipFill>
          <p:spPr bwMode="auto">
            <a:xfrm>
              <a:off x="0" y="973074"/>
              <a:ext cx="9144000" cy="5884926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40000"/>
              </a:schemeClr>
            </a:solidFill>
            <a:ln>
              <a:noFill/>
            </a:ln>
          </p:spPr>
        </p:pic>
        <p:sp>
          <p:nvSpPr>
            <p:cNvPr id="10" name="Freccia a destra 9"/>
            <p:cNvSpPr/>
            <p:nvPr/>
          </p:nvSpPr>
          <p:spPr>
            <a:xfrm rot="7517180">
              <a:off x="886334" y="5345468"/>
              <a:ext cx="832438" cy="461934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>
                <a:rot lat="2400000" lon="600000" rev="0"/>
              </a:camera>
              <a:lightRig rig="threePt" dir="t"/>
            </a:scene3d>
            <a:sp3d>
              <a:bevelT w="25400"/>
              <a:bevelB w="190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CasellaDiTesto 15"/>
            <p:cNvSpPr txBox="1"/>
            <p:nvPr/>
          </p:nvSpPr>
          <p:spPr>
            <a:xfrm>
              <a:off x="553749" y="5874238"/>
              <a:ext cx="750643" cy="66636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>
                  <a:rot lat="0" lon="1200000" rev="0"/>
                </a:camera>
                <a:lightRig rig="threePt" dir="t"/>
              </a:scene3d>
              <a:sp3d>
                <a:bevelT w="25400"/>
                <a:bevelB w="31750"/>
              </a:sp3d>
            </a:bodyPr>
            <a:lstStyle/>
            <a:p>
              <a:r>
                <a:rPr lang="it-IT" sz="48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  <p:sp>
          <p:nvSpPr>
            <p:cNvPr id="17" name="Figura a mano libera 16"/>
            <p:cNvSpPr/>
            <p:nvPr/>
          </p:nvSpPr>
          <p:spPr>
            <a:xfrm>
              <a:off x="5318106" y="1430503"/>
              <a:ext cx="2339293" cy="633909"/>
            </a:xfrm>
            <a:custGeom>
              <a:avLst/>
              <a:gdLst>
                <a:gd name="connsiteX0" fmla="*/ 403906 w 2339293"/>
                <a:gd name="connsiteY0" fmla="*/ 0 h 633909"/>
                <a:gd name="connsiteX1" fmla="*/ 347808 w 2339293"/>
                <a:gd name="connsiteY1" fmla="*/ 106587 h 633909"/>
                <a:gd name="connsiteX2" fmla="*/ 280490 w 2339293"/>
                <a:gd name="connsiteY2" fmla="*/ 263661 h 633909"/>
                <a:gd name="connsiteX3" fmla="*/ 134635 w 2339293"/>
                <a:gd name="connsiteY3" fmla="*/ 342199 h 633909"/>
                <a:gd name="connsiteX4" fmla="*/ 0 w 2339293"/>
                <a:gd name="connsiteY4" fmla="*/ 454395 h 633909"/>
                <a:gd name="connsiteX5" fmla="*/ 28049 w 2339293"/>
                <a:gd name="connsiteY5" fmla="*/ 532933 h 633909"/>
                <a:gd name="connsiteX6" fmla="*/ 359028 w 2339293"/>
                <a:gd name="connsiteY6" fmla="*/ 572201 h 633909"/>
                <a:gd name="connsiteX7" fmla="*/ 684397 w 2339293"/>
                <a:gd name="connsiteY7" fmla="*/ 633909 h 633909"/>
                <a:gd name="connsiteX8" fmla="*/ 1037815 w 2339293"/>
                <a:gd name="connsiteY8" fmla="*/ 560982 h 633909"/>
                <a:gd name="connsiteX9" fmla="*/ 1329526 w 2339293"/>
                <a:gd name="connsiteY9" fmla="*/ 544152 h 633909"/>
                <a:gd name="connsiteX10" fmla="*/ 1615627 w 2339293"/>
                <a:gd name="connsiteY10" fmla="*/ 504884 h 633909"/>
                <a:gd name="connsiteX11" fmla="*/ 1924166 w 2339293"/>
                <a:gd name="connsiteY11" fmla="*/ 521713 h 633909"/>
                <a:gd name="connsiteX12" fmla="*/ 2142949 w 2339293"/>
                <a:gd name="connsiteY12" fmla="*/ 510493 h 633909"/>
                <a:gd name="connsiteX13" fmla="*/ 2339293 w 2339293"/>
                <a:gd name="connsiteY13" fmla="*/ 448785 h 633909"/>
                <a:gd name="connsiteX14" fmla="*/ 2092461 w 2339293"/>
                <a:gd name="connsiteY14" fmla="*/ 319760 h 633909"/>
                <a:gd name="connsiteX15" fmla="*/ 1632456 w 2339293"/>
                <a:gd name="connsiteY15" fmla="*/ 319760 h 633909"/>
                <a:gd name="connsiteX16" fmla="*/ 1228549 w 2339293"/>
                <a:gd name="connsiteY16" fmla="*/ 157075 h 633909"/>
                <a:gd name="connsiteX17" fmla="*/ 718056 w 2339293"/>
                <a:gd name="connsiteY17" fmla="*/ 100977 h 633909"/>
                <a:gd name="connsiteX18" fmla="*/ 403906 w 2339293"/>
                <a:gd name="connsiteY18" fmla="*/ 0 h 633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39293" h="633909">
                  <a:moveTo>
                    <a:pt x="403906" y="0"/>
                  </a:moveTo>
                  <a:lnTo>
                    <a:pt x="347808" y="106587"/>
                  </a:lnTo>
                  <a:lnTo>
                    <a:pt x="280490" y="263661"/>
                  </a:lnTo>
                  <a:lnTo>
                    <a:pt x="134635" y="342199"/>
                  </a:lnTo>
                  <a:lnTo>
                    <a:pt x="0" y="454395"/>
                  </a:lnTo>
                  <a:lnTo>
                    <a:pt x="28049" y="532933"/>
                  </a:lnTo>
                  <a:lnTo>
                    <a:pt x="359028" y="572201"/>
                  </a:lnTo>
                  <a:lnTo>
                    <a:pt x="684397" y="633909"/>
                  </a:lnTo>
                  <a:lnTo>
                    <a:pt x="1037815" y="560982"/>
                  </a:lnTo>
                  <a:lnTo>
                    <a:pt x="1329526" y="544152"/>
                  </a:lnTo>
                  <a:lnTo>
                    <a:pt x="1615627" y="504884"/>
                  </a:lnTo>
                  <a:lnTo>
                    <a:pt x="1924166" y="521713"/>
                  </a:lnTo>
                  <a:lnTo>
                    <a:pt x="2142949" y="510493"/>
                  </a:lnTo>
                  <a:lnTo>
                    <a:pt x="2339293" y="448785"/>
                  </a:lnTo>
                  <a:lnTo>
                    <a:pt x="2092461" y="319760"/>
                  </a:lnTo>
                  <a:lnTo>
                    <a:pt x="1632456" y="319760"/>
                  </a:lnTo>
                  <a:lnTo>
                    <a:pt x="1228549" y="157075"/>
                  </a:lnTo>
                  <a:lnTo>
                    <a:pt x="718056" y="100977"/>
                  </a:lnTo>
                  <a:lnTo>
                    <a:pt x="403906" y="0"/>
                  </a:lnTo>
                  <a:close/>
                </a:path>
              </a:pathLst>
            </a:custGeom>
            <a:solidFill>
              <a:srgbClr val="FFF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Figura a mano libera 17"/>
            <p:cNvSpPr/>
            <p:nvPr/>
          </p:nvSpPr>
          <p:spPr>
            <a:xfrm>
              <a:off x="375858" y="3455647"/>
              <a:ext cx="6378360" cy="3399548"/>
            </a:xfrm>
            <a:custGeom>
              <a:avLst/>
              <a:gdLst>
                <a:gd name="connsiteX0" fmla="*/ 263661 w 6378360"/>
                <a:gd name="connsiteY0" fmla="*/ 0 h 3399548"/>
                <a:gd name="connsiteX1" fmla="*/ 762935 w 6378360"/>
                <a:gd name="connsiteY1" fmla="*/ 39268 h 3399548"/>
                <a:gd name="connsiteX2" fmla="*/ 740495 w 6378360"/>
                <a:gd name="connsiteY2" fmla="*/ 302930 h 3399548"/>
                <a:gd name="connsiteX3" fmla="*/ 903180 w 6378360"/>
                <a:gd name="connsiteY3" fmla="*/ 521713 h 3399548"/>
                <a:gd name="connsiteX4" fmla="*/ 1424893 w 6378360"/>
                <a:gd name="connsiteY4" fmla="*/ 746105 h 3399548"/>
                <a:gd name="connsiteX5" fmla="*/ 2098071 w 6378360"/>
                <a:gd name="connsiteY5" fmla="*/ 1015376 h 3399548"/>
                <a:gd name="connsiteX6" fmla="*/ 2574905 w 6378360"/>
                <a:gd name="connsiteY6" fmla="*/ 1133182 h 3399548"/>
                <a:gd name="connsiteX7" fmla="*/ 3107838 w 6378360"/>
                <a:gd name="connsiteY7" fmla="*/ 1396844 h 3399548"/>
                <a:gd name="connsiteX8" fmla="*/ 3371499 w 6378360"/>
                <a:gd name="connsiteY8" fmla="*/ 1385624 h 3399548"/>
                <a:gd name="connsiteX9" fmla="*/ 4179313 w 6378360"/>
                <a:gd name="connsiteY9" fmla="*/ 1447332 h 3399548"/>
                <a:gd name="connsiteX10" fmla="*/ 4611268 w 6378360"/>
                <a:gd name="connsiteY10" fmla="*/ 1649286 h 3399548"/>
                <a:gd name="connsiteX11" fmla="*/ 4992736 w 6378360"/>
                <a:gd name="connsiteY11" fmla="*/ 1795141 h 3399548"/>
                <a:gd name="connsiteX12" fmla="*/ 5525668 w 6378360"/>
                <a:gd name="connsiteY12" fmla="*/ 1940996 h 3399548"/>
                <a:gd name="connsiteX13" fmla="*/ 5581767 w 6378360"/>
                <a:gd name="connsiteY13" fmla="*/ 1991484 h 3399548"/>
                <a:gd name="connsiteX14" fmla="*/ 5598596 w 6378360"/>
                <a:gd name="connsiteY14" fmla="*/ 2008314 h 3399548"/>
                <a:gd name="connsiteX15" fmla="*/ 5621035 w 6378360"/>
                <a:gd name="connsiteY15" fmla="*/ 2019533 h 3399548"/>
                <a:gd name="connsiteX16" fmla="*/ 5649084 w 6378360"/>
                <a:gd name="connsiteY16" fmla="*/ 2030753 h 3399548"/>
                <a:gd name="connsiteX17" fmla="*/ 6176407 w 6378360"/>
                <a:gd name="connsiteY17" fmla="*/ 2176608 h 3399548"/>
                <a:gd name="connsiteX18" fmla="*/ 6378360 w 6378360"/>
                <a:gd name="connsiteY18" fmla="*/ 2563686 h 3399548"/>
                <a:gd name="connsiteX19" fmla="*/ 6305433 w 6378360"/>
                <a:gd name="connsiteY19" fmla="*/ 3018081 h 3399548"/>
                <a:gd name="connsiteX20" fmla="*/ 6142748 w 6378360"/>
                <a:gd name="connsiteY20" fmla="*/ 3315401 h 3399548"/>
                <a:gd name="connsiteX21" fmla="*/ 6075430 w 6378360"/>
                <a:gd name="connsiteY21" fmla="*/ 3399548 h 3399548"/>
                <a:gd name="connsiteX22" fmla="*/ 4852490 w 6378360"/>
                <a:gd name="connsiteY22" fmla="*/ 3382719 h 3399548"/>
                <a:gd name="connsiteX23" fmla="*/ 4650537 w 6378360"/>
                <a:gd name="connsiteY23" fmla="*/ 2922714 h 3399548"/>
                <a:gd name="connsiteX24" fmla="*/ 4605659 w 6378360"/>
                <a:gd name="connsiteY24" fmla="*/ 2793688 h 3399548"/>
                <a:gd name="connsiteX25" fmla="*/ 4319558 w 6378360"/>
                <a:gd name="connsiteY25" fmla="*/ 2445879 h 3399548"/>
                <a:gd name="connsiteX26" fmla="*/ 3444427 w 6378360"/>
                <a:gd name="connsiteY26" fmla="*/ 2098071 h 3399548"/>
                <a:gd name="connsiteX27" fmla="*/ 2507587 w 6378360"/>
                <a:gd name="connsiteY27" fmla="*/ 1879288 h 3399548"/>
                <a:gd name="connsiteX28" fmla="*/ 2215877 w 6378360"/>
                <a:gd name="connsiteY28" fmla="*/ 1593187 h 3399548"/>
                <a:gd name="connsiteX29" fmla="*/ 1649286 w 6378360"/>
                <a:gd name="connsiteY29" fmla="*/ 998547 h 3399548"/>
                <a:gd name="connsiteX30" fmla="*/ 1351965 w 6378360"/>
                <a:gd name="connsiteY30" fmla="*/ 774154 h 3399548"/>
                <a:gd name="connsiteX31" fmla="*/ 891960 w 6378360"/>
                <a:gd name="connsiteY31" fmla="*/ 605860 h 3399548"/>
                <a:gd name="connsiteX32" fmla="*/ 460005 w 6378360"/>
                <a:gd name="connsiteY32" fmla="*/ 431955 h 3399548"/>
                <a:gd name="connsiteX33" fmla="*/ 106586 w 6378360"/>
                <a:gd name="connsiteY33" fmla="*/ 336589 h 3399548"/>
                <a:gd name="connsiteX34" fmla="*/ 0 w 6378360"/>
                <a:gd name="connsiteY34" fmla="*/ 151465 h 3399548"/>
                <a:gd name="connsiteX35" fmla="*/ 263661 w 6378360"/>
                <a:gd name="connsiteY35" fmla="*/ 0 h 3399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6378360" h="3399548">
                  <a:moveTo>
                    <a:pt x="263661" y="0"/>
                  </a:moveTo>
                  <a:lnTo>
                    <a:pt x="762935" y="39268"/>
                  </a:lnTo>
                  <a:lnTo>
                    <a:pt x="740495" y="302930"/>
                  </a:lnTo>
                  <a:lnTo>
                    <a:pt x="903180" y="521713"/>
                  </a:lnTo>
                  <a:lnTo>
                    <a:pt x="1424893" y="746105"/>
                  </a:lnTo>
                  <a:lnTo>
                    <a:pt x="2098071" y="1015376"/>
                  </a:lnTo>
                  <a:lnTo>
                    <a:pt x="2574905" y="1133182"/>
                  </a:lnTo>
                  <a:lnTo>
                    <a:pt x="3107838" y="1396844"/>
                  </a:lnTo>
                  <a:lnTo>
                    <a:pt x="3371499" y="1385624"/>
                  </a:lnTo>
                  <a:lnTo>
                    <a:pt x="4179313" y="1447332"/>
                  </a:lnTo>
                  <a:lnTo>
                    <a:pt x="4611268" y="1649286"/>
                  </a:lnTo>
                  <a:lnTo>
                    <a:pt x="4992736" y="1795141"/>
                  </a:lnTo>
                  <a:lnTo>
                    <a:pt x="5525668" y="1940996"/>
                  </a:lnTo>
                  <a:cubicBezTo>
                    <a:pt x="5601746" y="2029754"/>
                    <a:pt x="5525970" y="1951630"/>
                    <a:pt x="5581767" y="1991484"/>
                  </a:cubicBezTo>
                  <a:cubicBezTo>
                    <a:pt x="5588223" y="1996095"/>
                    <a:pt x="5592140" y="2003703"/>
                    <a:pt x="5598596" y="2008314"/>
                  </a:cubicBezTo>
                  <a:cubicBezTo>
                    <a:pt x="5605401" y="2013175"/>
                    <a:pt x="5613774" y="2015384"/>
                    <a:pt x="5621035" y="2019533"/>
                  </a:cubicBezTo>
                  <a:cubicBezTo>
                    <a:pt x="5644301" y="2032827"/>
                    <a:pt x="5629279" y="2030753"/>
                    <a:pt x="5649084" y="2030753"/>
                  </a:cubicBezTo>
                  <a:lnTo>
                    <a:pt x="6176407" y="2176608"/>
                  </a:lnTo>
                  <a:lnTo>
                    <a:pt x="6378360" y="2563686"/>
                  </a:lnTo>
                  <a:lnTo>
                    <a:pt x="6305433" y="3018081"/>
                  </a:lnTo>
                  <a:lnTo>
                    <a:pt x="6142748" y="3315401"/>
                  </a:lnTo>
                  <a:lnTo>
                    <a:pt x="6075430" y="3399548"/>
                  </a:lnTo>
                  <a:lnTo>
                    <a:pt x="4852490" y="3382719"/>
                  </a:lnTo>
                  <a:lnTo>
                    <a:pt x="4650537" y="2922714"/>
                  </a:lnTo>
                  <a:lnTo>
                    <a:pt x="4605659" y="2793688"/>
                  </a:lnTo>
                  <a:lnTo>
                    <a:pt x="4319558" y="2445879"/>
                  </a:lnTo>
                  <a:lnTo>
                    <a:pt x="3444427" y="2098071"/>
                  </a:lnTo>
                  <a:lnTo>
                    <a:pt x="2507587" y="1879288"/>
                  </a:lnTo>
                  <a:lnTo>
                    <a:pt x="2215877" y="1593187"/>
                  </a:lnTo>
                  <a:lnTo>
                    <a:pt x="1649286" y="998547"/>
                  </a:lnTo>
                  <a:lnTo>
                    <a:pt x="1351965" y="774154"/>
                  </a:lnTo>
                  <a:lnTo>
                    <a:pt x="891960" y="605860"/>
                  </a:lnTo>
                  <a:lnTo>
                    <a:pt x="460005" y="431955"/>
                  </a:lnTo>
                  <a:lnTo>
                    <a:pt x="106586" y="336589"/>
                  </a:lnTo>
                  <a:lnTo>
                    <a:pt x="0" y="151465"/>
                  </a:lnTo>
                  <a:lnTo>
                    <a:pt x="263661" y="0"/>
                  </a:lnTo>
                  <a:close/>
                </a:path>
              </a:pathLst>
            </a:custGeom>
            <a:solidFill>
              <a:srgbClr val="FFF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Figura a mano libera 18"/>
            <p:cNvSpPr/>
            <p:nvPr/>
          </p:nvSpPr>
          <p:spPr>
            <a:xfrm>
              <a:off x="2225407" y="3128790"/>
              <a:ext cx="1200839" cy="661012"/>
            </a:xfrm>
            <a:custGeom>
              <a:avLst/>
              <a:gdLst>
                <a:gd name="connsiteX0" fmla="*/ 253388 w 1200839"/>
                <a:gd name="connsiteY0" fmla="*/ 0 h 661012"/>
                <a:gd name="connsiteX1" fmla="*/ 429658 w 1200839"/>
                <a:gd name="connsiteY1" fmla="*/ 22034 h 661012"/>
                <a:gd name="connsiteX2" fmla="*/ 661012 w 1200839"/>
                <a:gd name="connsiteY2" fmla="*/ 44068 h 661012"/>
                <a:gd name="connsiteX3" fmla="*/ 936434 w 1200839"/>
                <a:gd name="connsiteY3" fmla="*/ 55085 h 661012"/>
                <a:gd name="connsiteX4" fmla="*/ 1101687 w 1200839"/>
                <a:gd name="connsiteY4" fmla="*/ 99152 h 661012"/>
                <a:gd name="connsiteX5" fmla="*/ 1178805 w 1200839"/>
                <a:gd name="connsiteY5" fmla="*/ 264405 h 661012"/>
                <a:gd name="connsiteX6" fmla="*/ 1200839 w 1200839"/>
                <a:gd name="connsiteY6" fmla="*/ 330506 h 661012"/>
                <a:gd name="connsiteX7" fmla="*/ 1200839 w 1200839"/>
                <a:gd name="connsiteY7" fmla="*/ 429658 h 661012"/>
                <a:gd name="connsiteX8" fmla="*/ 1167788 w 1200839"/>
                <a:gd name="connsiteY8" fmla="*/ 506776 h 661012"/>
                <a:gd name="connsiteX9" fmla="*/ 848299 w 1200839"/>
                <a:gd name="connsiteY9" fmla="*/ 429658 h 661012"/>
                <a:gd name="connsiteX10" fmla="*/ 683046 w 1200839"/>
                <a:gd name="connsiteY10" fmla="*/ 451692 h 661012"/>
                <a:gd name="connsiteX11" fmla="*/ 517793 w 1200839"/>
                <a:gd name="connsiteY11" fmla="*/ 506776 h 661012"/>
                <a:gd name="connsiteX12" fmla="*/ 264405 w 1200839"/>
                <a:gd name="connsiteY12" fmla="*/ 583894 h 661012"/>
                <a:gd name="connsiteX13" fmla="*/ 209321 w 1200839"/>
                <a:gd name="connsiteY13" fmla="*/ 661012 h 661012"/>
                <a:gd name="connsiteX14" fmla="*/ 22034 w 1200839"/>
                <a:gd name="connsiteY14" fmla="*/ 462709 h 661012"/>
                <a:gd name="connsiteX15" fmla="*/ 0 w 1200839"/>
                <a:gd name="connsiteY15" fmla="*/ 308473 h 661012"/>
                <a:gd name="connsiteX16" fmla="*/ 33051 w 1200839"/>
                <a:gd name="connsiteY16" fmla="*/ 132203 h 661012"/>
                <a:gd name="connsiteX17" fmla="*/ 253388 w 1200839"/>
                <a:gd name="connsiteY17" fmla="*/ 0 h 661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00839" h="661012">
                  <a:moveTo>
                    <a:pt x="253388" y="0"/>
                  </a:moveTo>
                  <a:lnTo>
                    <a:pt x="429658" y="22034"/>
                  </a:lnTo>
                  <a:lnTo>
                    <a:pt x="661012" y="44068"/>
                  </a:lnTo>
                  <a:lnTo>
                    <a:pt x="936434" y="55085"/>
                  </a:lnTo>
                  <a:lnTo>
                    <a:pt x="1101687" y="99152"/>
                  </a:lnTo>
                  <a:lnTo>
                    <a:pt x="1178805" y="264405"/>
                  </a:lnTo>
                  <a:lnTo>
                    <a:pt x="1200839" y="330506"/>
                  </a:lnTo>
                  <a:lnTo>
                    <a:pt x="1200839" y="429658"/>
                  </a:lnTo>
                  <a:lnTo>
                    <a:pt x="1167788" y="506776"/>
                  </a:lnTo>
                  <a:lnTo>
                    <a:pt x="848299" y="429658"/>
                  </a:lnTo>
                  <a:lnTo>
                    <a:pt x="683046" y="451692"/>
                  </a:lnTo>
                  <a:lnTo>
                    <a:pt x="517793" y="506776"/>
                  </a:lnTo>
                  <a:lnTo>
                    <a:pt x="264405" y="583894"/>
                  </a:lnTo>
                  <a:lnTo>
                    <a:pt x="209321" y="661012"/>
                  </a:lnTo>
                  <a:lnTo>
                    <a:pt x="22034" y="462709"/>
                  </a:lnTo>
                  <a:lnTo>
                    <a:pt x="0" y="308473"/>
                  </a:lnTo>
                  <a:lnTo>
                    <a:pt x="33051" y="132203"/>
                  </a:lnTo>
                  <a:lnTo>
                    <a:pt x="253388" y="0"/>
                  </a:lnTo>
                  <a:close/>
                </a:path>
              </a:pathLst>
            </a:custGeom>
            <a:solidFill>
              <a:srgbClr val="FFF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" name="Figura a mano libera 19"/>
            <p:cNvSpPr/>
            <p:nvPr/>
          </p:nvSpPr>
          <p:spPr>
            <a:xfrm>
              <a:off x="583894" y="1377108"/>
              <a:ext cx="1949986" cy="1101687"/>
            </a:xfrm>
            <a:custGeom>
              <a:avLst/>
              <a:gdLst>
                <a:gd name="connsiteX0" fmla="*/ 165253 w 1949986"/>
                <a:gd name="connsiteY0" fmla="*/ 22034 h 1101687"/>
                <a:gd name="connsiteX1" fmla="*/ 352540 w 1949986"/>
                <a:gd name="connsiteY1" fmla="*/ 0 h 1101687"/>
                <a:gd name="connsiteX2" fmla="*/ 661012 w 1949986"/>
                <a:gd name="connsiteY2" fmla="*/ 22034 h 1101687"/>
                <a:gd name="connsiteX3" fmla="*/ 848299 w 1949986"/>
                <a:gd name="connsiteY3" fmla="*/ 132203 h 1101687"/>
                <a:gd name="connsiteX4" fmla="*/ 991518 w 1949986"/>
                <a:gd name="connsiteY4" fmla="*/ 242372 h 1101687"/>
                <a:gd name="connsiteX5" fmla="*/ 1057619 w 1949986"/>
                <a:gd name="connsiteY5" fmla="*/ 374574 h 1101687"/>
                <a:gd name="connsiteX6" fmla="*/ 936434 w 1949986"/>
                <a:gd name="connsiteY6" fmla="*/ 572878 h 1101687"/>
                <a:gd name="connsiteX7" fmla="*/ 958467 w 1949986"/>
                <a:gd name="connsiteY7" fmla="*/ 826265 h 1101687"/>
                <a:gd name="connsiteX8" fmla="*/ 1079653 w 1949986"/>
                <a:gd name="connsiteY8" fmla="*/ 826265 h 1101687"/>
                <a:gd name="connsiteX9" fmla="*/ 1167788 w 1949986"/>
                <a:gd name="connsiteY9" fmla="*/ 925417 h 1101687"/>
                <a:gd name="connsiteX10" fmla="*/ 1487277 w 1949986"/>
                <a:gd name="connsiteY10" fmla="*/ 837282 h 1101687"/>
                <a:gd name="connsiteX11" fmla="*/ 1850834 w 1949986"/>
                <a:gd name="connsiteY11" fmla="*/ 859316 h 1101687"/>
                <a:gd name="connsiteX12" fmla="*/ 1949986 w 1949986"/>
                <a:gd name="connsiteY12" fmla="*/ 925417 h 1101687"/>
                <a:gd name="connsiteX13" fmla="*/ 1718631 w 1949986"/>
                <a:gd name="connsiteY13" fmla="*/ 1013552 h 1101687"/>
                <a:gd name="connsiteX14" fmla="*/ 1465243 w 1949986"/>
                <a:gd name="connsiteY14" fmla="*/ 1013552 h 1101687"/>
                <a:gd name="connsiteX15" fmla="*/ 1255923 w 1949986"/>
                <a:gd name="connsiteY15" fmla="*/ 1101687 h 1101687"/>
                <a:gd name="connsiteX16" fmla="*/ 947451 w 1949986"/>
                <a:gd name="connsiteY16" fmla="*/ 958468 h 1101687"/>
                <a:gd name="connsiteX17" fmla="*/ 738130 w 1949986"/>
                <a:gd name="connsiteY17" fmla="*/ 848299 h 1101687"/>
                <a:gd name="connsiteX18" fmla="*/ 418641 w 1949986"/>
                <a:gd name="connsiteY18" fmla="*/ 793215 h 1101687"/>
                <a:gd name="connsiteX19" fmla="*/ 341523 w 1949986"/>
                <a:gd name="connsiteY19" fmla="*/ 727114 h 1101687"/>
                <a:gd name="connsiteX20" fmla="*/ 605928 w 1949986"/>
                <a:gd name="connsiteY20" fmla="*/ 627962 h 1101687"/>
                <a:gd name="connsiteX21" fmla="*/ 826265 w 1949986"/>
                <a:gd name="connsiteY21" fmla="*/ 495759 h 1101687"/>
                <a:gd name="connsiteX22" fmla="*/ 705079 w 1949986"/>
                <a:gd name="connsiteY22" fmla="*/ 407625 h 1101687"/>
                <a:gd name="connsiteX23" fmla="*/ 275422 w 1949986"/>
                <a:gd name="connsiteY23" fmla="*/ 363557 h 1101687"/>
                <a:gd name="connsiteX24" fmla="*/ 11017 w 1949986"/>
                <a:gd name="connsiteY24" fmla="*/ 297456 h 1101687"/>
                <a:gd name="connsiteX25" fmla="*/ 0 w 1949986"/>
                <a:gd name="connsiteY25" fmla="*/ 198304 h 1101687"/>
                <a:gd name="connsiteX26" fmla="*/ 352540 w 1949986"/>
                <a:gd name="connsiteY26" fmla="*/ 154237 h 1101687"/>
                <a:gd name="connsiteX27" fmla="*/ 528810 w 1949986"/>
                <a:gd name="connsiteY27" fmla="*/ 121186 h 1101687"/>
                <a:gd name="connsiteX28" fmla="*/ 385590 w 1949986"/>
                <a:gd name="connsiteY28" fmla="*/ 0 h 1101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949986" h="1101687">
                  <a:moveTo>
                    <a:pt x="165253" y="22034"/>
                  </a:moveTo>
                  <a:lnTo>
                    <a:pt x="352540" y="0"/>
                  </a:lnTo>
                  <a:lnTo>
                    <a:pt x="661012" y="22034"/>
                  </a:lnTo>
                  <a:lnTo>
                    <a:pt x="848299" y="132203"/>
                  </a:lnTo>
                  <a:lnTo>
                    <a:pt x="991518" y="242372"/>
                  </a:lnTo>
                  <a:lnTo>
                    <a:pt x="1057619" y="374574"/>
                  </a:lnTo>
                  <a:lnTo>
                    <a:pt x="936434" y="572878"/>
                  </a:lnTo>
                  <a:lnTo>
                    <a:pt x="958467" y="826265"/>
                  </a:lnTo>
                  <a:lnTo>
                    <a:pt x="1079653" y="826265"/>
                  </a:lnTo>
                  <a:lnTo>
                    <a:pt x="1167788" y="925417"/>
                  </a:lnTo>
                  <a:lnTo>
                    <a:pt x="1487277" y="837282"/>
                  </a:lnTo>
                  <a:lnTo>
                    <a:pt x="1850834" y="859316"/>
                  </a:lnTo>
                  <a:lnTo>
                    <a:pt x="1949986" y="925417"/>
                  </a:lnTo>
                  <a:lnTo>
                    <a:pt x="1718631" y="1013552"/>
                  </a:lnTo>
                  <a:lnTo>
                    <a:pt x="1465243" y="1013552"/>
                  </a:lnTo>
                  <a:lnTo>
                    <a:pt x="1255923" y="1101687"/>
                  </a:lnTo>
                  <a:lnTo>
                    <a:pt x="947451" y="958468"/>
                  </a:lnTo>
                  <a:lnTo>
                    <a:pt x="738130" y="848299"/>
                  </a:lnTo>
                  <a:lnTo>
                    <a:pt x="418641" y="793215"/>
                  </a:lnTo>
                  <a:lnTo>
                    <a:pt x="341523" y="727114"/>
                  </a:lnTo>
                  <a:lnTo>
                    <a:pt x="605928" y="627962"/>
                  </a:lnTo>
                  <a:lnTo>
                    <a:pt x="826265" y="495759"/>
                  </a:lnTo>
                  <a:lnTo>
                    <a:pt x="705079" y="407625"/>
                  </a:lnTo>
                  <a:lnTo>
                    <a:pt x="275422" y="363557"/>
                  </a:lnTo>
                  <a:lnTo>
                    <a:pt x="11017" y="297456"/>
                  </a:lnTo>
                  <a:lnTo>
                    <a:pt x="0" y="198304"/>
                  </a:lnTo>
                  <a:lnTo>
                    <a:pt x="352540" y="154237"/>
                  </a:lnTo>
                  <a:lnTo>
                    <a:pt x="528810" y="121186"/>
                  </a:lnTo>
                  <a:lnTo>
                    <a:pt x="385590" y="0"/>
                  </a:lnTo>
                </a:path>
              </a:pathLst>
            </a:custGeom>
            <a:solidFill>
              <a:srgbClr val="FFF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9"/>
          <p:cNvGrpSpPr/>
          <p:nvPr/>
        </p:nvGrpSpPr>
        <p:grpSpPr>
          <a:xfrm>
            <a:off x="0" y="0"/>
            <a:ext cx="9144000" cy="1006128"/>
            <a:chOff x="0" y="0"/>
            <a:chExt cx="9144000" cy="1006128"/>
          </a:xfrm>
        </p:grpSpPr>
        <p:sp>
          <p:nvSpPr>
            <p:cNvPr id="11" name="Rettangolo 10"/>
            <p:cNvSpPr/>
            <p:nvPr/>
          </p:nvSpPr>
          <p:spPr>
            <a:xfrm>
              <a:off x="0" y="0"/>
              <a:ext cx="9144000" cy="10002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Torino, 12 maggio 2023</a:t>
              </a:r>
              <a:endParaRPr lang="it-IT" sz="900" b="1" dirty="0">
                <a:solidFill>
                  <a:schemeClr val="bg1"/>
                </a:solidFill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Aula Vallauri - INRIM - C.so Massimo D'Azeglio 42</a:t>
              </a: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 Convegno Nazionale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Geologia Ambientale in 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Piemonte e Valle d’Aosta </a:t>
              </a:r>
              <a:endParaRPr lang="it-IT" sz="1600" dirty="0">
                <a:solidFill>
                  <a:schemeClr val="bg1"/>
                </a:solidFill>
              </a:endParaRPr>
            </a:p>
          </p:txBody>
        </p:sp>
        <p:pic>
          <p:nvPicPr>
            <p:cNvPr id="12" name="Immagine 11" descr="Logo_DST_UNITO_Col_Carta_Intestata.ti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712" y="82724"/>
              <a:ext cx="836712" cy="8367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2" descr="SIGEA APS - GEOSMARTCAMPU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1966" y="142032"/>
              <a:ext cx="1080120" cy="705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GEOTERMIA A BASSA ENTALPIA E GEOSCAMBI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4352" y="25400"/>
              <a:ext cx="976368" cy="980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8" descr="Geologivda.it - Ordine dei Geologi della Valle d'Aosta - Albo iscritti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7886" y="95424"/>
              <a:ext cx="3239344" cy="723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uppo 7"/>
          <p:cNvGrpSpPr>
            <a:grpSpLocks noChangeAspect="1"/>
          </p:cNvGrpSpPr>
          <p:nvPr/>
        </p:nvGrpSpPr>
        <p:grpSpPr>
          <a:xfrm>
            <a:off x="874636" y="1772816"/>
            <a:ext cx="7380000" cy="4749645"/>
            <a:chOff x="0" y="973074"/>
            <a:chExt cx="9144000" cy="5884926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61"/>
            <a:stretch>
              <a:fillRect/>
            </a:stretch>
          </p:blipFill>
          <p:spPr bwMode="auto">
            <a:xfrm>
              <a:off x="0" y="973074"/>
              <a:ext cx="9144000" cy="5884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Figura a mano libera 9"/>
            <p:cNvSpPr/>
            <p:nvPr/>
          </p:nvSpPr>
          <p:spPr>
            <a:xfrm>
              <a:off x="8626" y="1371600"/>
              <a:ext cx="8281359" cy="5443268"/>
            </a:xfrm>
            <a:custGeom>
              <a:avLst/>
              <a:gdLst>
                <a:gd name="connsiteX0" fmla="*/ 6435306 w 8281359"/>
                <a:gd name="connsiteY0" fmla="*/ 690113 h 5443268"/>
                <a:gd name="connsiteX1" fmla="*/ 6918385 w 8281359"/>
                <a:gd name="connsiteY1" fmla="*/ 672860 h 5443268"/>
                <a:gd name="connsiteX2" fmla="*/ 7435970 w 8281359"/>
                <a:gd name="connsiteY2" fmla="*/ 655608 h 5443268"/>
                <a:gd name="connsiteX3" fmla="*/ 7858665 w 8281359"/>
                <a:gd name="connsiteY3" fmla="*/ 690113 h 5443268"/>
                <a:gd name="connsiteX4" fmla="*/ 7953555 w 8281359"/>
                <a:gd name="connsiteY4" fmla="*/ 698740 h 5443268"/>
                <a:gd name="connsiteX5" fmla="*/ 8238227 w 8281359"/>
                <a:gd name="connsiteY5" fmla="*/ 854015 h 5443268"/>
                <a:gd name="connsiteX6" fmla="*/ 8100204 w 8281359"/>
                <a:gd name="connsiteY6" fmla="*/ 1026543 h 5443268"/>
                <a:gd name="connsiteX7" fmla="*/ 7763774 w 8281359"/>
                <a:gd name="connsiteY7" fmla="*/ 1155940 h 5443268"/>
                <a:gd name="connsiteX8" fmla="*/ 7496355 w 8281359"/>
                <a:gd name="connsiteY8" fmla="*/ 1302589 h 5443268"/>
                <a:gd name="connsiteX9" fmla="*/ 7427344 w 8281359"/>
                <a:gd name="connsiteY9" fmla="*/ 1449238 h 5443268"/>
                <a:gd name="connsiteX10" fmla="*/ 7332453 w 8281359"/>
                <a:gd name="connsiteY10" fmla="*/ 1595887 h 5443268"/>
                <a:gd name="connsiteX11" fmla="*/ 7651631 w 8281359"/>
                <a:gd name="connsiteY11" fmla="*/ 1751162 h 5443268"/>
                <a:gd name="connsiteX12" fmla="*/ 7401465 w 8281359"/>
                <a:gd name="connsiteY12" fmla="*/ 1958196 h 5443268"/>
                <a:gd name="connsiteX13" fmla="*/ 7272068 w 8281359"/>
                <a:gd name="connsiteY13" fmla="*/ 2199736 h 5443268"/>
                <a:gd name="connsiteX14" fmla="*/ 6823495 w 8281359"/>
                <a:gd name="connsiteY14" fmla="*/ 2277374 h 5443268"/>
                <a:gd name="connsiteX15" fmla="*/ 6349042 w 8281359"/>
                <a:gd name="connsiteY15" fmla="*/ 2380891 h 5443268"/>
                <a:gd name="connsiteX16" fmla="*/ 5693434 w 8281359"/>
                <a:gd name="connsiteY16" fmla="*/ 2424023 h 5443268"/>
                <a:gd name="connsiteX17" fmla="*/ 5607170 w 8281359"/>
                <a:gd name="connsiteY17" fmla="*/ 2432649 h 5443268"/>
                <a:gd name="connsiteX18" fmla="*/ 5555412 w 8281359"/>
                <a:gd name="connsiteY18" fmla="*/ 2441275 h 5443268"/>
                <a:gd name="connsiteX19" fmla="*/ 5063706 w 8281359"/>
                <a:gd name="connsiteY19" fmla="*/ 2406770 h 5443268"/>
                <a:gd name="connsiteX20" fmla="*/ 4753155 w 8281359"/>
                <a:gd name="connsiteY20" fmla="*/ 2493034 h 5443268"/>
                <a:gd name="connsiteX21" fmla="*/ 4701397 w 8281359"/>
                <a:gd name="connsiteY21" fmla="*/ 2631057 h 5443268"/>
                <a:gd name="connsiteX22" fmla="*/ 4718649 w 8281359"/>
                <a:gd name="connsiteY22" fmla="*/ 2820838 h 5443268"/>
                <a:gd name="connsiteX23" fmla="*/ 4804914 w 8281359"/>
                <a:gd name="connsiteY23" fmla="*/ 2838091 h 5443268"/>
                <a:gd name="connsiteX24" fmla="*/ 5374257 w 8281359"/>
                <a:gd name="connsiteY24" fmla="*/ 2812211 h 5443268"/>
                <a:gd name="connsiteX25" fmla="*/ 6090249 w 8281359"/>
                <a:gd name="connsiteY25" fmla="*/ 2907102 h 5443268"/>
                <a:gd name="connsiteX26" fmla="*/ 6167887 w 8281359"/>
                <a:gd name="connsiteY26" fmla="*/ 2950234 h 5443268"/>
                <a:gd name="connsiteX27" fmla="*/ 6202393 w 8281359"/>
                <a:gd name="connsiteY27" fmla="*/ 2958860 h 5443268"/>
                <a:gd name="connsiteX28" fmla="*/ 6625087 w 8281359"/>
                <a:gd name="connsiteY28" fmla="*/ 3148642 h 5443268"/>
                <a:gd name="connsiteX29" fmla="*/ 7254816 w 8281359"/>
                <a:gd name="connsiteY29" fmla="*/ 3554083 h 5443268"/>
                <a:gd name="connsiteX30" fmla="*/ 7297948 w 8281359"/>
                <a:gd name="connsiteY30" fmla="*/ 3614468 h 5443268"/>
                <a:gd name="connsiteX31" fmla="*/ 7703389 w 8281359"/>
                <a:gd name="connsiteY31" fmla="*/ 3916392 h 5443268"/>
                <a:gd name="connsiteX32" fmla="*/ 8126083 w 8281359"/>
                <a:gd name="connsiteY32" fmla="*/ 4278702 h 5443268"/>
                <a:gd name="connsiteX33" fmla="*/ 8220974 w 8281359"/>
                <a:gd name="connsiteY33" fmla="*/ 4589253 h 5443268"/>
                <a:gd name="connsiteX34" fmla="*/ 8039819 w 8281359"/>
                <a:gd name="connsiteY34" fmla="*/ 5029200 h 5443268"/>
                <a:gd name="connsiteX35" fmla="*/ 8281359 w 8281359"/>
                <a:gd name="connsiteY35" fmla="*/ 5443268 h 5443268"/>
                <a:gd name="connsiteX36" fmla="*/ 6538823 w 8281359"/>
                <a:gd name="connsiteY36" fmla="*/ 5443268 h 5443268"/>
                <a:gd name="connsiteX37" fmla="*/ 6694099 w 8281359"/>
                <a:gd name="connsiteY37" fmla="*/ 5115464 h 5443268"/>
                <a:gd name="connsiteX38" fmla="*/ 6771736 w 8281359"/>
                <a:gd name="connsiteY38" fmla="*/ 4649638 h 5443268"/>
                <a:gd name="connsiteX39" fmla="*/ 6573329 w 8281359"/>
                <a:gd name="connsiteY39" fmla="*/ 4261449 h 5443268"/>
                <a:gd name="connsiteX40" fmla="*/ 6029865 w 8281359"/>
                <a:gd name="connsiteY40" fmla="*/ 4088921 h 5443268"/>
                <a:gd name="connsiteX41" fmla="*/ 5874589 w 8281359"/>
                <a:gd name="connsiteY41" fmla="*/ 4011283 h 5443268"/>
                <a:gd name="connsiteX42" fmla="*/ 4658265 w 8281359"/>
                <a:gd name="connsiteY42" fmla="*/ 3562709 h 5443268"/>
                <a:gd name="connsiteX43" fmla="*/ 4554748 w 8281359"/>
                <a:gd name="connsiteY43" fmla="*/ 3502325 h 5443268"/>
                <a:gd name="connsiteX44" fmla="*/ 3597216 w 8281359"/>
                <a:gd name="connsiteY44" fmla="*/ 3450566 h 5443268"/>
                <a:gd name="connsiteX45" fmla="*/ 3269412 w 8281359"/>
                <a:gd name="connsiteY45" fmla="*/ 3286664 h 5443268"/>
                <a:gd name="connsiteX46" fmla="*/ 2372265 w 8281359"/>
                <a:gd name="connsiteY46" fmla="*/ 2984740 h 5443268"/>
                <a:gd name="connsiteX47" fmla="*/ 1725283 w 8281359"/>
                <a:gd name="connsiteY47" fmla="*/ 2708694 h 5443268"/>
                <a:gd name="connsiteX48" fmla="*/ 1337095 w 8281359"/>
                <a:gd name="connsiteY48" fmla="*/ 2286000 h 5443268"/>
                <a:gd name="connsiteX49" fmla="*/ 1276710 w 8281359"/>
                <a:gd name="connsiteY49" fmla="*/ 2130725 h 5443268"/>
                <a:gd name="connsiteX50" fmla="*/ 785004 w 8281359"/>
                <a:gd name="connsiteY50" fmla="*/ 2001328 h 5443268"/>
                <a:gd name="connsiteX51" fmla="*/ 681487 w 8281359"/>
                <a:gd name="connsiteY51" fmla="*/ 1846053 h 5443268"/>
                <a:gd name="connsiteX52" fmla="*/ 595223 w 8281359"/>
                <a:gd name="connsiteY52" fmla="*/ 1828800 h 5443268"/>
                <a:gd name="connsiteX53" fmla="*/ 569344 w 8281359"/>
                <a:gd name="connsiteY53" fmla="*/ 1820174 h 5443268"/>
                <a:gd name="connsiteX54" fmla="*/ 457200 w 8281359"/>
                <a:gd name="connsiteY54" fmla="*/ 1802921 h 5443268"/>
                <a:gd name="connsiteX55" fmla="*/ 267419 w 8281359"/>
                <a:gd name="connsiteY55" fmla="*/ 1802921 h 5443268"/>
                <a:gd name="connsiteX56" fmla="*/ 120770 w 8281359"/>
                <a:gd name="connsiteY56" fmla="*/ 1802921 h 5443268"/>
                <a:gd name="connsiteX57" fmla="*/ 51759 w 8281359"/>
                <a:gd name="connsiteY57" fmla="*/ 1526875 h 5443268"/>
                <a:gd name="connsiteX58" fmla="*/ 146649 w 8281359"/>
                <a:gd name="connsiteY58" fmla="*/ 1414732 h 5443268"/>
                <a:gd name="connsiteX59" fmla="*/ 767751 w 8281359"/>
                <a:gd name="connsiteY59" fmla="*/ 1388853 h 5443268"/>
                <a:gd name="connsiteX60" fmla="*/ 948906 w 8281359"/>
                <a:gd name="connsiteY60" fmla="*/ 1311215 h 5443268"/>
                <a:gd name="connsiteX61" fmla="*/ 940280 w 8281359"/>
                <a:gd name="connsiteY61" fmla="*/ 1173192 h 5443268"/>
                <a:gd name="connsiteX62" fmla="*/ 569344 w 8281359"/>
                <a:gd name="connsiteY62" fmla="*/ 1069675 h 5443268"/>
                <a:gd name="connsiteX63" fmla="*/ 353683 w 8281359"/>
                <a:gd name="connsiteY63" fmla="*/ 948906 h 5443268"/>
                <a:gd name="connsiteX64" fmla="*/ 577970 w 8281359"/>
                <a:gd name="connsiteY64" fmla="*/ 810883 h 5443268"/>
                <a:gd name="connsiteX65" fmla="*/ 379563 w 8281359"/>
                <a:gd name="connsiteY65" fmla="*/ 767751 h 5443268"/>
                <a:gd name="connsiteX66" fmla="*/ 345057 w 8281359"/>
                <a:gd name="connsiteY66" fmla="*/ 655608 h 5443268"/>
                <a:gd name="connsiteX67" fmla="*/ 940280 w 8281359"/>
                <a:gd name="connsiteY67" fmla="*/ 465826 h 5443268"/>
                <a:gd name="connsiteX68" fmla="*/ 698740 w 8281359"/>
                <a:gd name="connsiteY68" fmla="*/ 345057 h 5443268"/>
                <a:gd name="connsiteX69" fmla="*/ 362310 w 8281359"/>
                <a:gd name="connsiteY69" fmla="*/ 267419 h 5443268"/>
                <a:gd name="connsiteX70" fmla="*/ 388189 w 8281359"/>
                <a:gd name="connsiteY70" fmla="*/ 146649 h 5443268"/>
                <a:gd name="connsiteX71" fmla="*/ 25880 w 8281359"/>
                <a:gd name="connsiteY71" fmla="*/ 129396 h 5443268"/>
                <a:gd name="connsiteX72" fmla="*/ 0 w 8281359"/>
                <a:gd name="connsiteY72" fmla="*/ 0 h 5443268"/>
                <a:gd name="connsiteX73" fmla="*/ 345057 w 8281359"/>
                <a:gd name="connsiteY73" fmla="*/ 0 h 5443268"/>
                <a:gd name="connsiteX74" fmla="*/ 595223 w 8281359"/>
                <a:gd name="connsiteY74" fmla="*/ 94891 h 5443268"/>
                <a:gd name="connsiteX75" fmla="*/ 888521 w 8281359"/>
                <a:gd name="connsiteY75" fmla="*/ 43132 h 5443268"/>
                <a:gd name="connsiteX76" fmla="*/ 1061049 w 8281359"/>
                <a:gd name="connsiteY76" fmla="*/ 103517 h 5443268"/>
                <a:gd name="connsiteX77" fmla="*/ 741872 w 8281359"/>
                <a:gd name="connsiteY77" fmla="*/ 250166 h 5443268"/>
                <a:gd name="connsiteX78" fmla="*/ 1043797 w 8281359"/>
                <a:gd name="connsiteY78" fmla="*/ 336430 h 5443268"/>
                <a:gd name="connsiteX79" fmla="*/ 1337095 w 8281359"/>
                <a:gd name="connsiteY79" fmla="*/ 388189 h 5443268"/>
                <a:gd name="connsiteX80" fmla="*/ 1475117 w 8281359"/>
                <a:gd name="connsiteY80" fmla="*/ 491706 h 5443268"/>
                <a:gd name="connsiteX81" fmla="*/ 1224951 w 8281359"/>
                <a:gd name="connsiteY81" fmla="*/ 629728 h 5443268"/>
                <a:gd name="connsiteX82" fmla="*/ 888521 w 8281359"/>
                <a:gd name="connsiteY82" fmla="*/ 698740 h 5443268"/>
                <a:gd name="connsiteX83" fmla="*/ 741872 w 8281359"/>
                <a:gd name="connsiteY83" fmla="*/ 819509 h 5443268"/>
                <a:gd name="connsiteX84" fmla="*/ 1155940 w 8281359"/>
                <a:gd name="connsiteY84" fmla="*/ 905774 h 5443268"/>
                <a:gd name="connsiteX85" fmla="*/ 1500997 w 8281359"/>
                <a:gd name="connsiteY85" fmla="*/ 974785 h 5443268"/>
                <a:gd name="connsiteX86" fmla="*/ 1863306 w 8281359"/>
                <a:gd name="connsiteY86" fmla="*/ 897147 h 5443268"/>
                <a:gd name="connsiteX87" fmla="*/ 2199736 w 8281359"/>
                <a:gd name="connsiteY87" fmla="*/ 879894 h 5443268"/>
                <a:gd name="connsiteX88" fmla="*/ 2303253 w 8281359"/>
                <a:gd name="connsiteY88" fmla="*/ 957532 h 5443268"/>
                <a:gd name="connsiteX89" fmla="*/ 1923691 w 8281359"/>
                <a:gd name="connsiteY89" fmla="*/ 1086928 h 5443268"/>
                <a:gd name="connsiteX90" fmla="*/ 1708031 w 8281359"/>
                <a:gd name="connsiteY90" fmla="*/ 1224951 h 5443268"/>
                <a:gd name="connsiteX91" fmla="*/ 1518249 w 8281359"/>
                <a:gd name="connsiteY91" fmla="*/ 1293962 h 5443268"/>
                <a:gd name="connsiteX92" fmla="*/ 1820174 w 8281359"/>
                <a:gd name="connsiteY92" fmla="*/ 1475117 h 5443268"/>
                <a:gd name="connsiteX93" fmla="*/ 1897812 w 8281359"/>
                <a:gd name="connsiteY93" fmla="*/ 1552755 h 5443268"/>
                <a:gd name="connsiteX94" fmla="*/ 1932317 w 8281359"/>
                <a:gd name="connsiteY94" fmla="*/ 1742536 h 5443268"/>
                <a:gd name="connsiteX95" fmla="*/ 2372265 w 8281359"/>
                <a:gd name="connsiteY95" fmla="*/ 1768415 h 5443268"/>
                <a:gd name="connsiteX96" fmla="*/ 2165231 w 8281359"/>
                <a:gd name="connsiteY96" fmla="*/ 1949570 h 5443268"/>
                <a:gd name="connsiteX97" fmla="*/ 2173857 w 8281359"/>
                <a:gd name="connsiteY97" fmla="*/ 2216989 h 5443268"/>
                <a:gd name="connsiteX98" fmla="*/ 2415397 w 8281359"/>
                <a:gd name="connsiteY98" fmla="*/ 2441275 h 5443268"/>
                <a:gd name="connsiteX99" fmla="*/ 2794959 w 8281359"/>
                <a:gd name="connsiteY99" fmla="*/ 2579298 h 5443268"/>
                <a:gd name="connsiteX100" fmla="*/ 3243532 w 8281359"/>
                <a:gd name="connsiteY100" fmla="*/ 2769079 h 5443268"/>
                <a:gd name="connsiteX101" fmla="*/ 3743865 w 8281359"/>
                <a:gd name="connsiteY101" fmla="*/ 2932981 h 5443268"/>
                <a:gd name="connsiteX102" fmla="*/ 3968151 w 8281359"/>
                <a:gd name="connsiteY102" fmla="*/ 2915728 h 5443268"/>
                <a:gd name="connsiteX103" fmla="*/ 3890514 w 8281359"/>
                <a:gd name="connsiteY103" fmla="*/ 2863970 h 5443268"/>
                <a:gd name="connsiteX104" fmla="*/ 3864634 w 8281359"/>
                <a:gd name="connsiteY104" fmla="*/ 2855343 h 5443268"/>
                <a:gd name="connsiteX105" fmla="*/ 3830129 w 8281359"/>
                <a:gd name="connsiteY105" fmla="*/ 2838091 h 5443268"/>
                <a:gd name="connsiteX106" fmla="*/ 3804249 w 8281359"/>
                <a:gd name="connsiteY106" fmla="*/ 2820838 h 5443268"/>
                <a:gd name="connsiteX107" fmla="*/ 3761117 w 8281359"/>
                <a:gd name="connsiteY107" fmla="*/ 2812211 h 5443268"/>
                <a:gd name="connsiteX108" fmla="*/ 3743865 w 8281359"/>
                <a:gd name="connsiteY108" fmla="*/ 2786332 h 5443268"/>
                <a:gd name="connsiteX109" fmla="*/ 3674853 w 8281359"/>
                <a:gd name="connsiteY109" fmla="*/ 2596551 h 5443268"/>
                <a:gd name="connsiteX110" fmla="*/ 3510951 w 8281359"/>
                <a:gd name="connsiteY110" fmla="*/ 2329132 h 5443268"/>
                <a:gd name="connsiteX111" fmla="*/ 3528204 w 8281359"/>
                <a:gd name="connsiteY111" fmla="*/ 2122098 h 5443268"/>
                <a:gd name="connsiteX112" fmla="*/ 3416061 w 8281359"/>
                <a:gd name="connsiteY112" fmla="*/ 1889185 h 5443268"/>
                <a:gd name="connsiteX113" fmla="*/ 3812876 w 8281359"/>
                <a:gd name="connsiteY113" fmla="*/ 1647645 h 5443268"/>
                <a:gd name="connsiteX114" fmla="*/ 4157932 w 8281359"/>
                <a:gd name="connsiteY114" fmla="*/ 1466491 h 5443268"/>
                <a:gd name="connsiteX115" fmla="*/ 4615132 w 8281359"/>
                <a:gd name="connsiteY115" fmla="*/ 1371600 h 5443268"/>
                <a:gd name="connsiteX116" fmla="*/ 5132717 w 8281359"/>
                <a:gd name="connsiteY116" fmla="*/ 1337094 h 5443268"/>
                <a:gd name="connsiteX117" fmla="*/ 5564038 w 8281359"/>
                <a:gd name="connsiteY117" fmla="*/ 1466491 h 5443268"/>
                <a:gd name="connsiteX118" fmla="*/ 5934974 w 8281359"/>
                <a:gd name="connsiteY118" fmla="*/ 1397479 h 5443268"/>
                <a:gd name="connsiteX119" fmla="*/ 6150634 w 8281359"/>
                <a:gd name="connsiteY119" fmla="*/ 1259457 h 5443268"/>
                <a:gd name="connsiteX120" fmla="*/ 6409427 w 8281359"/>
                <a:gd name="connsiteY120" fmla="*/ 1164566 h 5443268"/>
                <a:gd name="connsiteX121" fmla="*/ 6918385 w 8281359"/>
                <a:gd name="connsiteY121" fmla="*/ 1130060 h 5443268"/>
                <a:gd name="connsiteX122" fmla="*/ 7323827 w 8281359"/>
                <a:gd name="connsiteY122" fmla="*/ 1130060 h 5443268"/>
                <a:gd name="connsiteX123" fmla="*/ 7798280 w 8281359"/>
                <a:gd name="connsiteY123" fmla="*/ 1061049 h 5443268"/>
                <a:gd name="connsiteX124" fmla="*/ 7988061 w 8281359"/>
                <a:gd name="connsiteY124" fmla="*/ 957532 h 5443268"/>
                <a:gd name="connsiteX125" fmla="*/ 7953555 w 8281359"/>
                <a:gd name="connsiteY125" fmla="*/ 793630 h 5443268"/>
                <a:gd name="connsiteX126" fmla="*/ 7573993 w 8281359"/>
                <a:gd name="connsiteY126" fmla="*/ 767751 h 5443268"/>
                <a:gd name="connsiteX127" fmla="*/ 7263442 w 8281359"/>
                <a:gd name="connsiteY127" fmla="*/ 767751 h 5443268"/>
                <a:gd name="connsiteX128" fmla="*/ 6858000 w 8281359"/>
                <a:gd name="connsiteY128" fmla="*/ 776377 h 5443268"/>
                <a:gd name="connsiteX129" fmla="*/ 6374921 w 8281359"/>
                <a:gd name="connsiteY129" fmla="*/ 733245 h 5443268"/>
                <a:gd name="connsiteX130" fmla="*/ 6133382 w 8281359"/>
                <a:gd name="connsiteY130" fmla="*/ 681487 h 5443268"/>
                <a:gd name="connsiteX131" fmla="*/ 6228272 w 8281359"/>
                <a:gd name="connsiteY131" fmla="*/ 655608 h 5443268"/>
                <a:gd name="connsiteX132" fmla="*/ 6435306 w 8281359"/>
                <a:gd name="connsiteY132" fmla="*/ 690113 h 5443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</a:cxnLst>
              <a:rect l="l" t="t" r="r" b="b"/>
              <a:pathLst>
                <a:path w="8281359" h="5443268">
                  <a:moveTo>
                    <a:pt x="6435306" y="690113"/>
                  </a:moveTo>
                  <a:lnTo>
                    <a:pt x="6918385" y="672860"/>
                  </a:lnTo>
                  <a:lnTo>
                    <a:pt x="7435970" y="655608"/>
                  </a:lnTo>
                  <a:lnTo>
                    <a:pt x="7858665" y="690113"/>
                  </a:lnTo>
                  <a:cubicBezTo>
                    <a:pt x="7942018" y="699375"/>
                    <a:pt x="7910264" y="698740"/>
                    <a:pt x="7953555" y="698740"/>
                  </a:cubicBezTo>
                  <a:lnTo>
                    <a:pt x="8238227" y="854015"/>
                  </a:lnTo>
                  <a:lnTo>
                    <a:pt x="8100204" y="1026543"/>
                  </a:lnTo>
                  <a:lnTo>
                    <a:pt x="7763774" y="1155940"/>
                  </a:lnTo>
                  <a:lnTo>
                    <a:pt x="7496355" y="1302589"/>
                  </a:lnTo>
                  <a:lnTo>
                    <a:pt x="7427344" y="1449238"/>
                  </a:lnTo>
                  <a:lnTo>
                    <a:pt x="7332453" y="1595887"/>
                  </a:lnTo>
                  <a:lnTo>
                    <a:pt x="7651631" y="1751162"/>
                  </a:lnTo>
                  <a:lnTo>
                    <a:pt x="7401465" y="1958196"/>
                  </a:lnTo>
                  <a:lnTo>
                    <a:pt x="7272068" y="2199736"/>
                  </a:lnTo>
                  <a:lnTo>
                    <a:pt x="6823495" y="2277374"/>
                  </a:lnTo>
                  <a:lnTo>
                    <a:pt x="6349042" y="2380891"/>
                  </a:lnTo>
                  <a:lnTo>
                    <a:pt x="5693434" y="2424023"/>
                  </a:lnTo>
                  <a:cubicBezTo>
                    <a:pt x="5664679" y="2426898"/>
                    <a:pt x="5635845" y="2429065"/>
                    <a:pt x="5607170" y="2432649"/>
                  </a:cubicBezTo>
                  <a:cubicBezTo>
                    <a:pt x="5589814" y="2434818"/>
                    <a:pt x="5555412" y="2441275"/>
                    <a:pt x="5555412" y="2441275"/>
                  </a:cubicBezTo>
                  <a:lnTo>
                    <a:pt x="5063706" y="2406770"/>
                  </a:lnTo>
                  <a:lnTo>
                    <a:pt x="4753155" y="2493034"/>
                  </a:lnTo>
                  <a:lnTo>
                    <a:pt x="4701397" y="2631057"/>
                  </a:lnTo>
                  <a:lnTo>
                    <a:pt x="4718649" y="2820838"/>
                  </a:lnTo>
                  <a:lnTo>
                    <a:pt x="4804914" y="2838091"/>
                  </a:lnTo>
                  <a:lnTo>
                    <a:pt x="5374257" y="2812211"/>
                  </a:lnTo>
                  <a:lnTo>
                    <a:pt x="6090249" y="2907102"/>
                  </a:lnTo>
                  <a:cubicBezTo>
                    <a:pt x="6116128" y="2921479"/>
                    <a:pt x="6141007" y="2937828"/>
                    <a:pt x="6167887" y="2950234"/>
                  </a:cubicBezTo>
                  <a:cubicBezTo>
                    <a:pt x="6178652" y="2955202"/>
                    <a:pt x="6202393" y="2958860"/>
                    <a:pt x="6202393" y="2958860"/>
                  </a:cubicBezTo>
                  <a:lnTo>
                    <a:pt x="6625087" y="3148642"/>
                  </a:lnTo>
                  <a:lnTo>
                    <a:pt x="7254816" y="3554083"/>
                  </a:lnTo>
                  <a:lnTo>
                    <a:pt x="7297948" y="3614468"/>
                  </a:lnTo>
                  <a:lnTo>
                    <a:pt x="7703389" y="3916392"/>
                  </a:lnTo>
                  <a:lnTo>
                    <a:pt x="8126083" y="4278702"/>
                  </a:lnTo>
                  <a:lnTo>
                    <a:pt x="8220974" y="4589253"/>
                  </a:lnTo>
                  <a:lnTo>
                    <a:pt x="8039819" y="5029200"/>
                  </a:lnTo>
                  <a:lnTo>
                    <a:pt x="8281359" y="5443268"/>
                  </a:lnTo>
                  <a:lnTo>
                    <a:pt x="6538823" y="5443268"/>
                  </a:lnTo>
                  <a:lnTo>
                    <a:pt x="6694099" y="5115464"/>
                  </a:lnTo>
                  <a:lnTo>
                    <a:pt x="6771736" y="4649638"/>
                  </a:lnTo>
                  <a:lnTo>
                    <a:pt x="6573329" y="4261449"/>
                  </a:lnTo>
                  <a:lnTo>
                    <a:pt x="6029865" y="4088921"/>
                  </a:lnTo>
                  <a:lnTo>
                    <a:pt x="5874589" y="4011283"/>
                  </a:lnTo>
                  <a:lnTo>
                    <a:pt x="4658265" y="3562709"/>
                  </a:lnTo>
                  <a:lnTo>
                    <a:pt x="4554748" y="3502325"/>
                  </a:lnTo>
                  <a:lnTo>
                    <a:pt x="3597216" y="3450566"/>
                  </a:lnTo>
                  <a:lnTo>
                    <a:pt x="3269412" y="3286664"/>
                  </a:lnTo>
                  <a:lnTo>
                    <a:pt x="2372265" y="2984740"/>
                  </a:lnTo>
                  <a:lnTo>
                    <a:pt x="1725283" y="2708694"/>
                  </a:lnTo>
                  <a:lnTo>
                    <a:pt x="1337095" y="2286000"/>
                  </a:lnTo>
                  <a:lnTo>
                    <a:pt x="1276710" y="2130725"/>
                  </a:lnTo>
                  <a:lnTo>
                    <a:pt x="785004" y="2001328"/>
                  </a:lnTo>
                  <a:lnTo>
                    <a:pt x="681487" y="1846053"/>
                  </a:lnTo>
                  <a:cubicBezTo>
                    <a:pt x="652732" y="1840302"/>
                    <a:pt x="623796" y="1835394"/>
                    <a:pt x="595223" y="1828800"/>
                  </a:cubicBezTo>
                  <a:cubicBezTo>
                    <a:pt x="586363" y="1826755"/>
                    <a:pt x="578087" y="1822672"/>
                    <a:pt x="569344" y="1820174"/>
                  </a:cubicBezTo>
                  <a:cubicBezTo>
                    <a:pt x="530662" y="1809122"/>
                    <a:pt x="500314" y="1804312"/>
                    <a:pt x="457200" y="1802921"/>
                  </a:cubicBezTo>
                  <a:cubicBezTo>
                    <a:pt x="393973" y="1800882"/>
                    <a:pt x="330679" y="1802921"/>
                    <a:pt x="267419" y="1802921"/>
                  </a:cubicBezTo>
                  <a:lnTo>
                    <a:pt x="120770" y="1802921"/>
                  </a:lnTo>
                  <a:lnTo>
                    <a:pt x="51759" y="1526875"/>
                  </a:lnTo>
                  <a:lnTo>
                    <a:pt x="146649" y="1414732"/>
                  </a:lnTo>
                  <a:lnTo>
                    <a:pt x="767751" y="1388853"/>
                  </a:lnTo>
                  <a:lnTo>
                    <a:pt x="948906" y="1311215"/>
                  </a:lnTo>
                  <a:lnTo>
                    <a:pt x="940280" y="1173192"/>
                  </a:lnTo>
                  <a:lnTo>
                    <a:pt x="569344" y="1069675"/>
                  </a:lnTo>
                  <a:lnTo>
                    <a:pt x="353683" y="948906"/>
                  </a:lnTo>
                  <a:lnTo>
                    <a:pt x="577970" y="810883"/>
                  </a:lnTo>
                  <a:lnTo>
                    <a:pt x="379563" y="767751"/>
                  </a:lnTo>
                  <a:lnTo>
                    <a:pt x="345057" y="655608"/>
                  </a:lnTo>
                  <a:lnTo>
                    <a:pt x="940280" y="465826"/>
                  </a:lnTo>
                  <a:lnTo>
                    <a:pt x="698740" y="345057"/>
                  </a:lnTo>
                  <a:lnTo>
                    <a:pt x="362310" y="267419"/>
                  </a:lnTo>
                  <a:lnTo>
                    <a:pt x="388189" y="146649"/>
                  </a:lnTo>
                  <a:lnTo>
                    <a:pt x="25880" y="129396"/>
                  </a:lnTo>
                  <a:lnTo>
                    <a:pt x="0" y="0"/>
                  </a:lnTo>
                  <a:lnTo>
                    <a:pt x="345057" y="0"/>
                  </a:lnTo>
                  <a:lnTo>
                    <a:pt x="595223" y="94891"/>
                  </a:lnTo>
                  <a:lnTo>
                    <a:pt x="888521" y="43132"/>
                  </a:lnTo>
                  <a:lnTo>
                    <a:pt x="1061049" y="103517"/>
                  </a:lnTo>
                  <a:lnTo>
                    <a:pt x="741872" y="250166"/>
                  </a:lnTo>
                  <a:lnTo>
                    <a:pt x="1043797" y="336430"/>
                  </a:lnTo>
                  <a:lnTo>
                    <a:pt x="1337095" y="388189"/>
                  </a:lnTo>
                  <a:lnTo>
                    <a:pt x="1475117" y="491706"/>
                  </a:lnTo>
                  <a:lnTo>
                    <a:pt x="1224951" y="629728"/>
                  </a:lnTo>
                  <a:lnTo>
                    <a:pt x="888521" y="698740"/>
                  </a:lnTo>
                  <a:lnTo>
                    <a:pt x="741872" y="819509"/>
                  </a:lnTo>
                  <a:lnTo>
                    <a:pt x="1155940" y="905774"/>
                  </a:lnTo>
                  <a:lnTo>
                    <a:pt x="1500997" y="974785"/>
                  </a:lnTo>
                  <a:lnTo>
                    <a:pt x="1863306" y="897147"/>
                  </a:lnTo>
                  <a:lnTo>
                    <a:pt x="2199736" y="879894"/>
                  </a:lnTo>
                  <a:lnTo>
                    <a:pt x="2303253" y="957532"/>
                  </a:lnTo>
                  <a:lnTo>
                    <a:pt x="1923691" y="1086928"/>
                  </a:lnTo>
                  <a:lnTo>
                    <a:pt x="1708031" y="1224951"/>
                  </a:lnTo>
                  <a:lnTo>
                    <a:pt x="1518249" y="1293962"/>
                  </a:lnTo>
                  <a:lnTo>
                    <a:pt x="1820174" y="1475117"/>
                  </a:lnTo>
                  <a:lnTo>
                    <a:pt x="1897812" y="1552755"/>
                  </a:lnTo>
                  <a:lnTo>
                    <a:pt x="1932317" y="1742536"/>
                  </a:lnTo>
                  <a:lnTo>
                    <a:pt x="2372265" y="1768415"/>
                  </a:lnTo>
                  <a:lnTo>
                    <a:pt x="2165231" y="1949570"/>
                  </a:lnTo>
                  <a:lnTo>
                    <a:pt x="2173857" y="2216989"/>
                  </a:lnTo>
                  <a:lnTo>
                    <a:pt x="2415397" y="2441275"/>
                  </a:lnTo>
                  <a:lnTo>
                    <a:pt x="2794959" y="2579298"/>
                  </a:lnTo>
                  <a:lnTo>
                    <a:pt x="3243532" y="2769079"/>
                  </a:lnTo>
                  <a:lnTo>
                    <a:pt x="3743865" y="2932981"/>
                  </a:lnTo>
                  <a:lnTo>
                    <a:pt x="3968151" y="2915728"/>
                  </a:lnTo>
                  <a:cubicBezTo>
                    <a:pt x="3942272" y="2898475"/>
                    <a:pt x="3917380" y="2879642"/>
                    <a:pt x="3890514" y="2863970"/>
                  </a:cubicBezTo>
                  <a:cubicBezTo>
                    <a:pt x="3882659" y="2859388"/>
                    <a:pt x="3872992" y="2858925"/>
                    <a:pt x="3864634" y="2855343"/>
                  </a:cubicBezTo>
                  <a:cubicBezTo>
                    <a:pt x="3852815" y="2850278"/>
                    <a:pt x="3841294" y="2844471"/>
                    <a:pt x="3830129" y="2838091"/>
                  </a:cubicBezTo>
                  <a:cubicBezTo>
                    <a:pt x="3821127" y="2832947"/>
                    <a:pt x="3813957" y="2824478"/>
                    <a:pt x="3804249" y="2820838"/>
                  </a:cubicBezTo>
                  <a:cubicBezTo>
                    <a:pt x="3790520" y="2815690"/>
                    <a:pt x="3775494" y="2815087"/>
                    <a:pt x="3761117" y="2812211"/>
                  </a:cubicBezTo>
                  <a:lnTo>
                    <a:pt x="3743865" y="2786332"/>
                  </a:lnTo>
                  <a:lnTo>
                    <a:pt x="3674853" y="2596551"/>
                  </a:lnTo>
                  <a:lnTo>
                    <a:pt x="3510951" y="2329132"/>
                  </a:lnTo>
                  <a:lnTo>
                    <a:pt x="3528204" y="2122098"/>
                  </a:lnTo>
                  <a:lnTo>
                    <a:pt x="3416061" y="1889185"/>
                  </a:lnTo>
                  <a:lnTo>
                    <a:pt x="3812876" y="1647645"/>
                  </a:lnTo>
                  <a:lnTo>
                    <a:pt x="4157932" y="1466491"/>
                  </a:lnTo>
                  <a:lnTo>
                    <a:pt x="4615132" y="1371600"/>
                  </a:lnTo>
                  <a:lnTo>
                    <a:pt x="5132717" y="1337094"/>
                  </a:lnTo>
                  <a:lnTo>
                    <a:pt x="5564038" y="1466491"/>
                  </a:lnTo>
                  <a:lnTo>
                    <a:pt x="5934974" y="1397479"/>
                  </a:lnTo>
                  <a:lnTo>
                    <a:pt x="6150634" y="1259457"/>
                  </a:lnTo>
                  <a:lnTo>
                    <a:pt x="6409427" y="1164566"/>
                  </a:lnTo>
                  <a:lnTo>
                    <a:pt x="6918385" y="1130060"/>
                  </a:lnTo>
                  <a:lnTo>
                    <a:pt x="7323827" y="1130060"/>
                  </a:lnTo>
                  <a:lnTo>
                    <a:pt x="7798280" y="1061049"/>
                  </a:lnTo>
                  <a:lnTo>
                    <a:pt x="7988061" y="957532"/>
                  </a:lnTo>
                  <a:lnTo>
                    <a:pt x="7953555" y="793630"/>
                  </a:lnTo>
                  <a:lnTo>
                    <a:pt x="7573993" y="767751"/>
                  </a:lnTo>
                  <a:lnTo>
                    <a:pt x="7263442" y="767751"/>
                  </a:lnTo>
                  <a:lnTo>
                    <a:pt x="6858000" y="776377"/>
                  </a:lnTo>
                  <a:lnTo>
                    <a:pt x="6374921" y="733245"/>
                  </a:lnTo>
                  <a:lnTo>
                    <a:pt x="6133382" y="681487"/>
                  </a:lnTo>
                  <a:lnTo>
                    <a:pt x="6228272" y="655608"/>
                  </a:lnTo>
                  <a:lnTo>
                    <a:pt x="6435306" y="690113"/>
                  </a:lnTo>
                  <a:close/>
                </a:path>
              </a:pathLst>
            </a:custGeom>
            <a:solidFill>
              <a:srgbClr val="FF0000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Freccia a destra 15"/>
            <p:cNvSpPr/>
            <p:nvPr/>
          </p:nvSpPr>
          <p:spPr>
            <a:xfrm rot="7517180">
              <a:off x="886334" y="5345468"/>
              <a:ext cx="832438" cy="461934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>
                <a:rot lat="2400000" lon="600000" rev="0"/>
              </a:camera>
              <a:lightRig rig="threePt" dir="t"/>
            </a:scene3d>
            <a:sp3d>
              <a:bevelT w="25400"/>
              <a:bevelB w="190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" name="CasellaDiTesto 16"/>
            <p:cNvSpPr txBox="1"/>
            <p:nvPr/>
          </p:nvSpPr>
          <p:spPr>
            <a:xfrm>
              <a:off x="553749" y="5874238"/>
              <a:ext cx="750643" cy="66636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>
                  <a:rot lat="0" lon="1200000" rev="0"/>
                </a:camera>
                <a:lightRig rig="threePt" dir="t"/>
              </a:scene3d>
              <a:sp3d>
                <a:bevelT w="25400"/>
                <a:bevelB w="31750"/>
              </a:sp3d>
            </a:bodyPr>
            <a:lstStyle/>
            <a:p>
              <a:r>
                <a:rPr lang="it-IT" sz="48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  <p:sp>
          <p:nvSpPr>
            <p:cNvPr id="18" name="Figura a mano libera 17"/>
            <p:cNvSpPr/>
            <p:nvPr/>
          </p:nvSpPr>
          <p:spPr>
            <a:xfrm>
              <a:off x="4684143" y="1086928"/>
              <a:ext cx="974785" cy="871268"/>
            </a:xfrm>
            <a:custGeom>
              <a:avLst/>
              <a:gdLst>
                <a:gd name="connsiteX0" fmla="*/ 0 w 974785"/>
                <a:gd name="connsiteY0" fmla="*/ 43132 h 871268"/>
                <a:gd name="connsiteX1" fmla="*/ 327804 w 974785"/>
                <a:gd name="connsiteY1" fmla="*/ 34506 h 871268"/>
                <a:gd name="connsiteX2" fmla="*/ 508959 w 974785"/>
                <a:gd name="connsiteY2" fmla="*/ 94891 h 871268"/>
                <a:gd name="connsiteX3" fmla="*/ 603849 w 974785"/>
                <a:gd name="connsiteY3" fmla="*/ 189781 h 871268"/>
                <a:gd name="connsiteX4" fmla="*/ 828136 w 974785"/>
                <a:gd name="connsiteY4" fmla="*/ 232914 h 871268"/>
                <a:gd name="connsiteX5" fmla="*/ 923027 w 974785"/>
                <a:gd name="connsiteY5" fmla="*/ 396815 h 871268"/>
                <a:gd name="connsiteX6" fmla="*/ 974785 w 974785"/>
                <a:gd name="connsiteY6" fmla="*/ 465827 h 871268"/>
                <a:gd name="connsiteX7" fmla="*/ 862642 w 974785"/>
                <a:gd name="connsiteY7" fmla="*/ 612476 h 871268"/>
                <a:gd name="connsiteX8" fmla="*/ 707366 w 974785"/>
                <a:gd name="connsiteY8" fmla="*/ 715993 h 871268"/>
                <a:gd name="connsiteX9" fmla="*/ 612476 w 974785"/>
                <a:gd name="connsiteY9" fmla="*/ 759125 h 871268"/>
                <a:gd name="connsiteX10" fmla="*/ 621102 w 974785"/>
                <a:gd name="connsiteY10" fmla="*/ 871268 h 871268"/>
                <a:gd name="connsiteX11" fmla="*/ 388189 w 974785"/>
                <a:gd name="connsiteY11" fmla="*/ 793630 h 871268"/>
                <a:gd name="connsiteX12" fmla="*/ 362310 w 974785"/>
                <a:gd name="connsiteY12" fmla="*/ 672861 h 871268"/>
                <a:gd name="connsiteX13" fmla="*/ 508959 w 974785"/>
                <a:gd name="connsiteY13" fmla="*/ 603849 h 871268"/>
                <a:gd name="connsiteX14" fmla="*/ 741872 w 974785"/>
                <a:gd name="connsiteY14" fmla="*/ 517585 h 871268"/>
                <a:gd name="connsiteX15" fmla="*/ 785004 w 974785"/>
                <a:gd name="connsiteY15" fmla="*/ 414068 h 871268"/>
                <a:gd name="connsiteX16" fmla="*/ 741872 w 974785"/>
                <a:gd name="connsiteY16" fmla="*/ 301925 h 871268"/>
                <a:gd name="connsiteX17" fmla="*/ 569344 w 974785"/>
                <a:gd name="connsiteY17" fmla="*/ 258793 h 871268"/>
                <a:gd name="connsiteX18" fmla="*/ 353683 w 974785"/>
                <a:gd name="connsiteY18" fmla="*/ 198408 h 871268"/>
                <a:gd name="connsiteX19" fmla="*/ 362310 w 974785"/>
                <a:gd name="connsiteY19" fmla="*/ 94891 h 871268"/>
                <a:gd name="connsiteX20" fmla="*/ 94891 w 974785"/>
                <a:gd name="connsiteY20" fmla="*/ 43132 h 871268"/>
                <a:gd name="connsiteX21" fmla="*/ 103517 w 974785"/>
                <a:gd name="connsiteY21" fmla="*/ 8627 h 871268"/>
                <a:gd name="connsiteX22" fmla="*/ 172529 w 974785"/>
                <a:gd name="connsiteY22" fmla="*/ 0 h 871268"/>
                <a:gd name="connsiteX23" fmla="*/ 60385 w 974785"/>
                <a:gd name="connsiteY23" fmla="*/ 8627 h 871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74785" h="871268">
                  <a:moveTo>
                    <a:pt x="0" y="43132"/>
                  </a:moveTo>
                  <a:lnTo>
                    <a:pt x="327804" y="34506"/>
                  </a:lnTo>
                  <a:lnTo>
                    <a:pt x="508959" y="94891"/>
                  </a:lnTo>
                  <a:lnTo>
                    <a:pt x="603849" y="189781"/>
                  </a:lnTo>
                  <a:lnTo>
                    <a:pt x="828136" y="232914"/>
                  </a:lnTo>
                  <a:lnTo>
                    <a:pt x="923027" y="396815"/>
                  </a:lnTo>
                  <a:lnTo>
                    <a:pt x="974785" y="465827"/>
                  </a:lnTo>
                  <a:lnTo>
                    <a:pt x="862642" y="612476"/>
                  </a:lnTo>
                  <a:lnTo>
                    <a:pt x="707366" y="715993"/>
                  </a:lnTo>
                  <a:lnTo>
                    <a:pt x="612476" y="759125"/>
                  </a:lnTo>
                  <a:lnTo>
                    <a:pt x="621102" y="871268"/>
                  </a:lnTo>
                  <a:lnTo>
                    <a:pt x="388189" y="793630"/>
                  </a:lnTo>
                  <a:lnTo>
                    <a:pt x="362310" y="672861"/>
                  </a:lnTo>
                  <a:lnTo>
                    <a:pt x="508959" y="603849"/>
                  </a:lnTo>
                  <a:lnTo>
                    <a:pt x="741872" y="517585"/>
                  </a:lnTo>
                  <a:lnTo>
                    <a:pt x="785004" y="414068"/>
                  </a:lnTo>
                  <a:lnTo>
                    <a:pt x="741872" y="301925"/>
                  </a:lnTo>
                  <a:lnTo>
                    <a:pt x="569344" y="258793"/>
                  </a:lnTo>
                  <a:lnTo>
                    <a:pt x="353683" y="198408"/>
                  </a:lnTo>
                  <a:lnTo>
                    <a:pt x="362310" y="94891"/>
                  </a:lnTo>
                  <a:lnTo>
                    <a:pt x="94891" y="43132"/>
                  </a:lnTo>
                  <a:lnTo>
                    <a:pt x="103517" y="8627"/>
                  </a:lnTo>
                  <a:lnTo>
                    <a:pt x="172529" y="0"/>
                  </a:lnTo>
                  <a:lnTo>
                    <a:pt x="60385" y="8627"/>
                  </a:lnTo>
                </a:path>
              </a:pathLst>
            </a:custGeom>
            <a:solidFill>
              <a:srgbClr val="FF0000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9"/>
          <p:cNvGrpSpPr/>
          <p:nvPr/>
        </p:nvGrpSpPr>
        <p:grpSpPr>
          <a:xfrm>
            <a:off x="0" y="0"/>
            <a:ext cx="9144000" cy="1006128"/>
            <a:chOff x="0" y="0"/>
            <a:chExt cx="9144000" cy="1006128"/>
          </a:xfrm>
        </p:grpSpPr>
        <p:sp>
          <p:nvSpPr>
            <p:cNvPr id="11" name="Rettangolo 10"/>
            <p:cNvSpPr/>
            <p:nvPr/>
          </p:nvSpPr>
          <p:spPr>
            <a:xfrm>
              <a:off x="0" y="0"/>
              <a:ext cx="9144000" cy="10002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Torino, 12 maggio 2023</a:t>
              </a:r>
              <a:endParaRPr lang="it-IT" sz="900" b="1" dirty="0">
                <a:solidFill>
                  <a:schemeClr val="bg1"/>
                </a:solidFill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Aula Vallauri - INRIM - C.so Massimo D'Azeglio 42</a:t>
              </a: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 Convegno Nazionale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Geologia Ambientale in 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Piemonte e Valle d’Aosta </a:t>
              </a:r>
              <a:endParaRPr lang="it-IT" sz="1600" dirty="0">
                <a:solidFill>
                  <a:schemeClr val="bg1"/>
                </a:solidFill>
              </a:endParaRPr>
            </a:p>
          </p:txBody>
        </p:sp>
        <p:pic>
          <p:nvPicPr>
            <p:cNvPr id="12" name="Immagine 11" descr="Logo_DST_UNITO_Col_Carta_Intestata.ti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712" y="82724"/>
              <a:ext cx="836712" cy="8367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2" descr="SIGEA APS - GEOSMARTCAMPU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1966" y="142032"/>
              <a:ext cx="1080120" cy="705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GEOTERMIA A BASSA ENTALPIA E GEOSCAMBI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4352" y="25400"/>
              <a:ext cx="976368" cy="980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8" descr="Geologivda.it - Ordine dei Geologi della Valle d'Aosta - Albo iscritti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7886" y="95424"/>
              <a:ext cx="3239344" cy="723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7" b="8695"/>
          <a:stretch>
            <a:fillRect/>
          </a:stretch>
        </p:blipFill>
        <p:spPr bwMode="auto">
          <a:xfrm>
            <a:off x="878930" y="1772816"/>
            <a:ext cx="7380000" cy="4732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9"/>
          <p:cNvGrpSpPr/>
          <p:nvPr/>
        </p:nvGrpSpPr>
        <p:grpSpPr>
          <a:xfrm>
            <a:off x="0" y="0"/>
            <a:ext cx="9144000" cy="1006128"/>
            <a:chOff x="0" y="0"/>
            <a:chExt cx="9144000" cy="1006128"/>
          </a:xfrm>
        </p:grpSpPr>
        <p:sp>
          <p:nvSpPr>
            <p:cNvPr id="11" name="Rettangolo 10"/>
            <p:cNvSpPr/>
            <p:nvPr/>
          </p:nvSpPr>
          <p:spPr>
            <a:xfrm>
              <a:off x="0" y="0"/>
              <a:ext cx="9144000" cy="10002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Torino, 12 maggio 2023</a:t>
              </a:r>
              <a:endParaRPr lang="it-IT" sz="900" b="1" dirty="0">
                <a:solidFill>
                  <a:schemeClr val="bg1"/>
                </a:solidFill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Aula Vallauri - INRIM - C.so Massimo D'Azeglio 42</a:t>
              </a: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 Convegno Nazionale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Geologia Ambientale in 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Piemonte e Valle d’Aosta </a:t>
              </a:r>
              <a:endParaRPr lang="it-IT" sz="1600" dirty="0">
                <a:solidFill>
                  <a:schemeClr val="bg1"/>
                </a:solidFill>
              </a:endParaRPr>
            </a:p>
          </p:txBody>
        </p:sp>
        <p:pic>
          <p:nvPicPr>
            <p:cNvPr id="12" name="Immagine 11" descr="Logo_DST_UNITO_Col_Carta_Intestata.ti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712" y="82724"/>
              <a:ext cx="836712" cy="8367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2" descr="SIGEA APS - GEOSMARTCAMPU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1966" y="142032"/>
              <a:ext cx="1080120" cy="705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GEOTERMIA A BASSA ENTALPIA E GEOSCAMBI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4352" y="25400"/>
              <a:ext cx="976368" cy="980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8" descr="Geologivda.it - Ordine dei Geologi della Valle d'Aosta - Albo iscritti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7886" y="95424"/>
              <a:ext cx="3239344" cy="723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uppo 7"/>
          <p:cNvGrpSpPr>
            <a:grpSpLocks noChangeAspect="1"/>
          </p:cNvGrpSpPr>
          <p:nvPr/>
        </p:nvGrpSpPr>
        <p:grpSpPr>
          <a:xfrm>
            <a:off x="2412240" y="1628800"/>
            <a:ext cx="4320000" cy="4792813"/>
            <a:chOff x="1930582" y="990101"/>
            <a:chExt cx="5256584" cy="5831901"/>
          </a:xfrm>
        </p:grpSpPr>
        <p:pic>
          <p:nvPicPr>
            <p:cNvPr id="9" name="Immagine 8"/>
            <p:cNvPicPr>
              <a:picLocks noChangeAspect="1"/>
            </p:cNvPicPr>
            <p:nvPr/>
          </p:nvPicPr>
          <p:blipFill rotWithShape="1">
            <a:blip r:embed="rId6" cstate="print"/>
            <a:srcRect l="1807" t="1504" r="1901" b="2000"/>
            <a:stretch/>
          </p:blipFill>
          <p:spPr>
            <a:xfrm>
              <a:off x="1930582" y="990101"/>
              <a:ext cx="5256584" cy="583190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" name="Ovale 9"/>
            <p:cNvSpPr>
              <a:spLocks noChangeAspect="1"/>
            </p:cNvSpPr>
            <p:nvPr/>
          </p:nvSpPr>
          <p:spPr>
            <a:xfrm>
              <a:off x="4580690" y="3742910"/>
              <a:ext cx="576000" cy="576000"/>
            </a:xfrm>
            <a:prstGeom prst="ellipse">
              <a:avLst/>
            </a:prstGeom>
            <a:noFill/>
            <a:ln w="889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9"/>
          <p:cNvGrpSpPr/>
          <p:nvPr/>
        </p:nvGrpSpPr>
        <p:grpSpPr>
          <a:xfrm>
            <a:off x="0" y="0"/>
            <a:ext cx="9144000" cy="1006128"/>
            <a:chOff x="0" y="0"/>
            <a:chExt cx="9144000" cy="1006128"/>
          </a:xfrm>
        </p:grpSpPr>
        <p:sp>
          <p:nvSpPr>
            <p:cNvPr id="11" name="Rettangolo 10"/>
            <p:cNvSpPr/>
            <p:nvPr/>
          </p:nvSpPr>
          <p:spPr>
            <a:xfrm>
              <a:off x="0" y="0"/>
              <a:ext cx="9144000" cy="10002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Torino, 12 maggio 2023</a:t>
              </a:r>
              <a:endParaRPr lang="it-IT" sz="900" b="1" dirty="0">
                <a:solidFill>
                  <a:schemeClr val="bg1"/>
                </a:solidFill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Aula Vallauri - INRIM - C.so Massimo D'Azeglio 42</a:t>
              </a: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 Convegno Nazionale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Geologia Ambientale in 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Piemonte e Valle d’Aosta </a:t>
              </a:r>
              <a:endParaRPr lang="it-IT" sz="1600" dirty="0">
                <a:solidFill>
                  <a:schemeClr val="bg1"/>
                </a:solidFill>
              </a:endParaRPr>
            </a:p>
          </p:txBody>
        </p:sp>
        <p:pic>
          <p:nvPicPr>
            <p:cNvPr id="12" name="Immagine 11" descr="Logo_DST_UNITO_Col_Carta_Intestata.ti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712" y="82724"/>
              <a:ext cx="836712" cy="8367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2" descr="SIGEA APS - GEOSMARTCAMPU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1966" y="142032"/>
              <a:ext cx="1080120" cy="705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GEOTERMIA A BASSA ENTALPIA E GEOSCAMBI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4352" y="25400"/>
              <a:ext cx="976368" cy="980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8" descr="Geologivda.it - Ordine dei Geologi della Valle d'Aosta - Albo iscritti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7886" y="95424"/>
              <a:ext cx="3239344" cy="723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2" descr="D:\lavoro\CONVEGNI E LAVORI\EFFETTUATI E PUBBLICATI\Atti Convegno Sigea Roma 2019\Articoli\Bonasera et al\Fig. 1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78" b="6363"/>
          <a:stretch/>
        </p:blipFill>
        <p:spPr bwMode="auto">
          <a:xfrm>
            <a:off x="827584" y="1772816"/>
            <a:ext cx="7380000" cy="4642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9"/>
          <p:cNvGrpSpPr/>
          <p:nvPr/>
        </p:nvGrpSpPr>
        <p:grpSpPr>
          <a:xfrm>
            <a:off x="0" y="0"/>
            <a:ext cx="9144000" cy="1006128"/>
            <a:chOff x="0" y="0"/>
            <a:chExt cx="9144000" cy="1006128"/>
          </a:xfrm>
        </p:grpSpPr>
        <p:sp>
          <p:nvSpPr>
            <p:cNvPr id="11" name="Rettangolo 10"/>
            <p:cNvSpPr/>
            <p:nvPr/>
          </p:nvSpPr>
          <p:spPr>
            <a:xfrm>
              <a:off x="0" y="0"/>
              <a:ext cx="9144000" cy="10002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Torino, 12 maggio 2023</a:t>
              </a:r>
              <a:endParaRPr lang="it-IT" sz="900" b="1" dirty="0">
                <a:solidFill>
                  <a:schemeClr val="bg1"/>
                </a:solidFill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Aula Vallauri - INRIM - C.so Massimo D'Azeglio 42</a:t>
              </a: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 Convegno Nazionale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Geologia Ambientale in 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Piemonte e Valle d’Aosta </a:t>
              </a:r>
              <a:endParaRPr lang="it-IT" sz="1600" dirty="0">
                <a:solidFill>
                  <a:schemeClr val="bg1"/>
                </a:solidFill>
              </a:endParaRPr>
            </a:p>
          </p:txBody>
        </p:sp>
        <p:pic>
          <p:nvPicPr>
            <p:cNvPr id="12" name="Immagine 11" descr="Logo_DST_UNITO_Col_Carta_Intestata.ti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712" y="82724"/>
              <a:ext cx="836712" cy="8367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2" descr="SIGEA APS - GEOSMARTCAMPU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1966" y="142032"/>
              <a:ext cx="1080120" cy="705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GEOTERMIA A BASSA ENTALPIA E GEOSCAMBI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4352" y="25400"/>
              <a:ext cx="976368" cy="980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8" descr="Geologivda.it - Ordine dei Geologi della Valle d'Aosta - Albo iscritti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7886" y="95424"/>
              <a:ext cx="3239344" cy="723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2" descr="http://www.nimbus.it/images/eventi/20201003%20ValTanaro3_Luino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93"/>
          <a:stretch/>
        </p:blipFill>
        <p:spPr bwMode="auto">
          <a:xfrm>
            <a:off x="827584" y="1844824"/>
            <a:ext cx="7380000" cy="4570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9"/>
          <p:cNvGrpSpPr/>
          <p:nvPr/>
        </p:nvGrpSpPr>
        <p:grpSpPr>
          <a:xfrm>
            <a:off x="0" y="0"/>
            <a:ext cx="9144000" cy="1006128"/>
            <a:chOff x="0" y="0"/>
            <a:chExt cx="9144000" cy="1006128"/>
          </a:xfrm>
        </p:grpSpPr>
        <p:sp>
          <p:nvSpPr>
            <p:cNvPr id="11" name="Rettangolo 10"/>
            <p:cNvSpPr/>
            <p:nvPr/>
          </p:nvSpPr>
          <p:spPr>
            <a:xfrm>
              <a:off x="0" y="0"/>
              <a:ext cx="9144000" cy="10002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Torino, 12 maggio 2023</a:t>
              </a:r>
              <a:endParaRPr lang="it-IT" sz="900" b="1" dirty="0">
                <a:solidFill>
                  <a:schemeClr val="bg1"/>
                </a:solidFill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Aula Vallauri - INRIM - C.so Massimo D'Azeglio 42</a:t>
              </a: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 Convegno Nazionale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Geologia Ambientale in 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Piemonte e Valle d’Aosta </a:t>
              </a:r>
              <a:endParaRPr lang="it-IT" sz="1600" dirty="0">
                <a:solidFill>
                  <a:schemeClr val="bg1"/>
                </a:solidFill>
              </a:endParaRPr>
            </a:p>
          </p:txBody>
        </p:sp>
        <p:pic>
          <p:nvPicPr>
            <p:cNvPr id="12" name="Immagine 11" descr="Logo_DST_UNITO_Col_Carta_Intestata.ti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712" y="82724"/>
              <a:ext cx="836712" cy="8367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2" descr="SIGEA APS - GEOSMARTCAMPU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1966" y="142032"/>
              <a:ext cx="1080120" cy="705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GEOTERMIA A BASSA ENTALPIA E GEOSCAMBI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4352" y="25400"/>
              <a:ext cx="976368" cy="980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8" descr="Geologivda.it - Ordine dei Geologi della Valle d'Aosta - Albo iscritti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7886" y="95424"/>
              <a:ext cx="3239344" cy="723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uppo 34"/>
          <p:cNvGrpSpPr/>
          <p:nvPr/>
        </p:nvGrpSpPr>
        <p:grpSpPr>
          <a:xfrm>
            <a:off x="0" y="2060848"/>
            <a:ext cx="9144000" cy="4392488"/>
            <a:chOff x="0" y="2060848"/>
            <a:chExt cx="9144000" cy="4392488"/>
          </a:xfrm>
        </p:grpSpPr>
        <p:sp>
          <p:nvSpPr>
            <p:cNvPr id="34" name="Rettangolo 33"/>
            <p:cNvSpPr/>
            <p:nvPr/>
          </p:nvSpPr>
          <p:spPr>
            <a:xfrm>
              <a:off x="0" y="2060848"/>
              <a:ext cx="9144000" cy="43924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4" name="Gruppo 8"/>
            <p:cNvGrpSpPr/>
            <p:nvPr/>
          </p:nvGrpSpPr>
          <p:grpSpPr>
            <a:xfrm>
              <a:off x="0" y="4155651"/>
              <a:ext cx="9034620" cy="1277928"/>
              <a:chOff x="50898" y="4139885"/>
              <a:chExt cx="9034620" cy="1277928"/>
            </a:xfrm>
          </p:grpSpPr>
          <p:grpSp>
            <p:nvGrpSpPr>
              <p:cNvPr id="5" name="Gruppo 18"/>
              <p:cNvGrpSpPr/>
              <p:nvPr/>
            </p:nvGrpSpPr>
            <p:grpSpPr>
              <a:xfrm>
                <a:off x="50898" y="4139885"/>
                <a:ext cx="9034620" cy="1277928"/>
                <a:chOff x="53712" y="4149080"/>
                <a:chExt cx="9034620" cy="1277928"/>
              </a:xfrm>
            </p:grpSpPr>
            <p:grpSp>
              <p:nvGrpSpPr>
                <p:cNvPr id="6" name="Gruppo 12"/>
                <p:cNvGrpSpPr/>
                <p:nvPr/>
              </p:nvGrpSpPr>
              <p:grpSpPr>
                <a:xfrm>
                  <a:off x="53712" y="4149080"/>
                  <a:ext cx="2983992" cy="792088"/>
                  <a:chOff x="919764" y="4149080"/>
                  <a:chExt cx="2983992" cy="792088"/>
                </a:xfrm>
              </p:grpSpPr>
              <p:cxnSp>
                <p:nvCxnSpPr>
                  <p:cNvPr id="31" name="Connettore 1 4"/>
                  <p:cNvCxnSpPr/>
                  <p:nvPr/>
                </p:nvCxnSpPr>
                <p:spPr>
                  <a:xfrm>
                    <a:off x="919764" y="4155804"/>
                    <a:ext cx="1224136" cy="0"/>
                  </a:xfrm>
                  <a:prstGeom prst="line">
                    <a:avLst/>
                  </a:prstGeom>
                  <a:ln w="60325">
                    <a:solidFill>
                      <a:srgbClr val="92D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Connettore 1 31"/>
                  <p:cNvCxnSpPr/>
                  <p:nvPr/>
                </p:nvCxnSpPr>
                <p:spPr>
                  <a:xfrm>
                    <a:off x="2679620" y="4927720"/>
                    <a:ext cx="1224136" cy="0"/>
                  </a:xfrm>
                  <a:prstGeom prst="line">
                    <a:avLst/>
                  </a:prstGeom>
                  <a:ln w="6032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Connettore 1 32"/>
                  <p:cNvCxnSpPr/>
                  <p:nvPr/>
                </p:nvCxnSpPr>
                <p:spPr>
                  <a:xfrm>
                    <a:off x="2123728" y="4149080"/>
                    <a:ext cx="576064" cy="792088"/>
                  </a:xfrm>
                  <a:prstGeom prst="line">
                    <a:avLst/>
                  </a:prstGeom>
                  <a:ln w="6032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7" name="Gruppo 20"/>
                <p:cNvGrpSpPr>
                  <a:grpSpLocks noChangeAspect="1"/>
                </p:cNvGrpSpPr>
                <p:nvPr/>
              </p:nvGrpSpPr>
              <p:grpSpPr>
                <a:xfrm flipH="1">
                  <a:off x="6103932" y="4149080"/>
                  <a:ext cx="2984400" cy="794037"/>
                  <a:chOff x="919764" y="4149080"/>
                  <a:chExt cx="2983992" cy="792088"/>
                </a:xfrm>
              </p:grpSpPr>
              <p:cxnSp>
                <p:nvCxnSpPr>
                  <p:cNvPr id="28" name="Connettore 1 27"/>
                  <p:cNvCxnSpPr/>
                  <p:nvPr/>
                </p:nvCxnSpPr>
                <p:spPr>
                  <a:xfrm>
                    <a:off x="919764" y="4155804"/>
                    <a:ext cx="1224136" cy="0"/>
                  </a:xfrm>
                  <a:prstGeom prst="line">
                    <a:avLst/>
                  </a:prstGeom>
                  <a:ln w="60325">
                    <a:solidFill>
                      <a:srgbClr val="92D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Connettore 1 28"/>
                  <p:cNvCxnSpPr/>
                  <p:nvPr/>
                </p:nvCxnSpPr>
                <p:spPr>
                  <a:xfrm>
                    <a:off x="2679620" y="4927720"/>
                    <a:ext cx="1224136" cy="0"/>
                  </a:xfrm>
                  <a:prstGeom prst="line">
                    <a:avLst/>
                  </a:prstGeom>
                  <a:ln w="6032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Connettore 1 29"/>
                  <p:cNvCxnSpPr/>
                  <p:nvPr/>
                </p:nvCxnSpPr>
                <p:spPr>
                  <a:xfrm>
                    <a:off x="2123728" y="4149080"/>
                    <a:ext cx="576064" cy="792088"/>
                  </a:xfrm>
                  <a:prstGeom prst="line">
                    <a:avLst/>
                  </a:prstGeom>
                  <a:ln w="6032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" name="Gruppo 17"/>
                <p:cNvGrpSpPr/>
                <p:nvPr/>
              </p:nvGrpSpPr>
              <p:grpSpPr>
                <a:xfrm>
                  <a:off x="2189012" y="4922952"/>
                  <a:ext cx="4752528" cy="504056"/>
                  <a:chOff x="2123728" y="5229201"/>
                  <a:chExt cx="4752528" cy="504056"/>
                </a:xfrm>
              </p:grpSpPr>
              <p:grpSp>
                <p:nvGrpSpPr>
                  <p:cNvPr id="9" name="Gruppo 24"/>
                  <p:cNvGrpSpPr/>
                  <p:nvPr/>
                </p:nvGrpSpPr>
                <p:grpSpPr>
                  <a:xfrm>
                    <a:off x="2123728" y="5231118"/>
                    <a:ext cx="2983992" cy="493578"/>
                    <a:chOff x="919764" y="4152097"/>
                    <a:chExt cx="2983992" cy="775623"/>
                  </a:xfrm>
                </p:grpSpPr>
                <p:cxnSp>
                  <p:nvCxnSpPr>
                    <p:cNvPr id="25" name="Connettore 1 24"/>
                    <p:cNvCxnSpPr/>
                    <p:nvPr/>
                  </p:nvCxnSpPr>
                  <p:spPr>
                    <a:xfrm>
                      <a:off x="919764" y="4155804"/>
                      <a:ext cx="1224136" cy="0"/>
                    </a:xfrm>
                    <a:prstGeom prst="line">
                      <a:avLst/>
                    </a:prstGeom>
                    <a:ln w="60325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" name="Connettore 1 25"/>
                    <p:cNvCxnSpPr/>
                    <p:nvPr/>
                  </p:nvCxnSpPr>
                  <p:spPr>
                    <a:xfrm>
                      <a:off x="2679620" y="4927720"/>
                      <a:ext cx="1224136" cy="0"/>
                    </a:xfrm>
                    <a:prstGeom prst="line">
                      <a:avLst/>
                    </a:prstGeom>
                    <a:ln w="60325">
                      <a:solidFill>
                        <a:srgbClr val="92744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" name="Connettore 1 26"/>
                    <p:cNvCxnSpPr/>
                    <p:nvPr/>
                  </p:nvCxnSpPr>
                  <p:spPr>
                    <a:xfrm>
                      <a:off x="2132328" y="4152097"/>
                      <a:ext cx="567464" cy="773786"/>
                    </a:xfrm>
                    <a:prstGeom prst="line">
                      <a:avLst/>
                    </a:prstGeom>
                    <a:ln w="60325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0" name="Gruppo 32"/>
                  <p:cNvGrpSpPr>
                    <a:grpSpLocks noChangeAspect="1"/>
                  </p:cNvGrpSpPr>
                  <p:nvPr/>
                </p:nvGrpSpPr>
                <p:grpSpPr>
                  <a:xfrm flipH="1">
                    <a:off x="3891856" y="5229201"/>
                    <a:ext cx="2984400" cy="504056"/>
                    <a:chOff x="919764" y="4149080"/>
                    <a:chExt cx="2983992" cy="792088"/>
                  </a:xfrm>
                </p:grpSpPr>
                <p:cxnSp>
                  <p:nvCxnSpPr>
                    <p:cNvPr id="22" name="Connettore 1 21"/>
                    <p:cNvCxnSpPr/>
                    <p:nvPr/>
                  </p:nvCxnSpPr>
                  <p:spPr>
                    <a:xfrm>
                      <a:off x="919764" y="4155804"/>
                      <a:ext cx="1224136" cy="0"/>
                    </a:xfrm>
                    <a:prstGeom prst="line">
                      <a:avLst/>
                    </a:prstGeom>
                    <a:ln w="60325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" name="Connettore 1 22"/>
                    <p:cNvCxnSpPr/>
                    <p:nvPr/>
                  </p:nvCxnSpPr>
                  <p:spPr>
                    <a:xfrm>
                      <a:off x="2679620" y="4927720"/>
                      <a:ext cx="1224136" cy="0"/>
                    </a:xfrm>
                    <a:prstGeom prst="line">
                      <a:avLst/>
                    </a:prstGeom>
                    <a:ln w="60325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" name="Connettore 1 23"/>
                    <p:cNvCxnSpPr/>
                    <p:nvPr/>
                  </p:nvCxnSpPr>
                  <p:spPr>
                    <a:xfrm>
                      <a:off x="2123728" y="4149080"/>
                      <a:ext cx="576064" cy="792088"/>
                    </a:xfrm>
                    <a:prstGeom prst="line">
                      <a:avLst/>
                    </a:prstGeom>
                    <a:ln w="60325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sp>
            <p:nvSpPr>
              <p:cNvPr id="16" name="Figura a mano libera 15"/>
              <p:cNvSpPr/>
              <p:nvPr/>
            </p:nvSpPr>
            <p:spPr>
              <a:xfrm>
                <a:off x="3533222" y="4990592"/>
                <a:ext cx="2088000" cy="396000"/>
              </a:xfrm>
              <a:custGeom>
                <a:avLst/>
                <a:gdLst>
                  <a:gd name="connsiteX0" fmla="*/ 0 w 2097741"/>
                  <a:gd name="connsiteY0" fmla="*/ 6724 h 410136"/>
                  <a:gd name="connsiteX1" fmla="*/ 2097741 w 2097741"/>
                  <a:gd name="connsiteY1" fmla="*/ 0 h 410136"/>
                  <a:gd name="connsiteX2" fmla="*/ 1620371 w 2097741"/>
                  <a:gd name="connsiteY2" fmla="*/ 410136 h 410136"/>
                  <a:gd name="connsiteX3" fmla="*/ 443753 w 2097741"/>
                  <a:gd name="connsiteY3" fmla="*/ 403412 h 410136"/>
                  <a:gd name="connsiteX4" fmla="*/ 0 w 2097741"/>
                  <a:gd name="connsiteY4" fmla="*/ 6724 h 410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97741" h="410136">
                    <a:moveTo>
                      <a:pt x="0" y="6724"/>
                    </a:moveTo>
                    <a:lnTo>
                      <a:pt x="2097741" y="0"/>
                    </a:lnTo>
                    <a:lnTo>
                      <a:pt x="1620371" y="410136"/>
                    </a:lnTo>
                    <a:lnTo>
                      <a:pt x="443753" y="403412"/>
                    </a:lnTo>
                    <a:lnTo>
                      <a:pt x="0" y="6724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pic>
        <p:nvPicPr>
          <p:cNvPr id="35" name="Picture 2" descr="Home, Casa, Inizio, Tetto, Home Page, Icon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10" y="3607225"/>
            <a:ext cx="540000" cy="55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ttangolo 35"/>
          <p:cNvSpPr/>
          <p:nvPr/>
        </p:nvSpPr>
        <p:spPr>
          <a:xfrm>
            <a:off x="2195736" y="2276872"/>
            <a:ext cx="46085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400" b="1" dirty="0">
                <a:solidFill>
                  <a:srgbClr val="8A6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= 0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9"/>
          <p:cNvGrpSpPr/>
          <p:nvPr/>
        </p:nvGrpSpPr>
        <p:grpSpPr>
          <a:xfrm>
            <a:off x="0" y="0"/>
            <a:ext cx="9144000" cy="1006128"/>
            <a:chOff x="0" y="0"/>
            <a:chExt cx="9144000" cy="1006128"/>
          </a:xfrm>
        </p:grpSpPr>
        <p:sp>
          <p:nvSpPr>
            <p:cNvPr id="11" name="Rettangolo 10"/>
            <p:cNvSpPr/>
            <p:nvPr/>
          </p:nvSpPr>
          <p:spPr>
            <a:xfrm>
              <a:off x="0" y="0"/>
              <a:ext cx="9144000" cy="10002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Torino, 12 maggio 2023</a:t>
              </a:r>
              <a:endParaRPr lang="it-IT" sz="900" b="1" dirty="0">
                <a:solidFill>
                  <a:schemeClr val="bg1"/>
                </a:solidFill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Aula Vallauri - INRIM - C.so Massimo D'Azeglio 42</a:t>
              </a: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 Convegno Nazionale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Geologia Ambientale in 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Piemonte e Valle d’Aosta </a:t>
              </a:r>
              <a:endParaRPr lang="it-IT" sz="1600" dirty="0">
                <a:solidFill>
                  <a:schemeClr val="bg1"/>
                </a:solidFill>
              </a:endParaRPr>
            </a:p>
          </p:txBody>
        </p:sp>
        <p:pic>
          <p:nvPicPr>
            <p:cNvPr id="12" name="Immagine 11" descr="Logo_DST_UNITO_Col_Carta_Intestata.ti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712" y="82724"/>
              <a:ext cx="836712" cy="8367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2" descr="SIGEA APS - GEOSMARTCAMPU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1966" y="142032"/>
              <a:ext cx="1080120" cy="705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GEOTERMIA A BASSA ENTALPIA E GEOSCAMBI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4352" y="25400"/>
              <a:ext cx="976368" cy="980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8" descr="Geologivda.it - Ordine dei Geologi della Valle d'Aosta - Albo iscritti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7886" y="95424"/>
              <a:ext cx="3239344" cy="723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Gruppo 34"/>
          <p:cNvGrpSpPr/>
          <p:nvPr/>
        </p:nvGrpSpPr>
        <p:grpSpPr>
          <a:xfrm>
            <a:off x="0" y="2060848"/>
            <a:ext cx="9144000" cy="4392488"/>
            <a:chOff x="0" y="2060848"/>
            <a:chExt cx="9144000" cy="4392488"/>
          </a:xfrm>
        </p:grpSpPr>
        <p:sp>
          <p:nvSpPr>
            <p:cNvPr id="34" name="Rettangolo 33"/>
            <p:cNvSpPr/>
            <p:nvPr/>
          </p:nvSpPr>
          <p:spPr>
            <a:xfrm>
              <a:off x="0" y="2060848"/>
              <a:ext cx="9144000" cy="43924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9" name="Gruppo 8"/>
            <p:cNvGrpSpPr/>
            <p:nvPr/>
          </p:nvGrpSpPr>
          <p:grpSpPr>
            <a:xfrm>
              <a:off x="0" y="4155651"/>
              <a:ext cx="9034620" cy="1277928"/>
              <a:chOff x="50898" y="4139885"/>
              <a:chExt cx="9034620" cy="1277928"/>
            </a:xfrm>
          </p:grpSpPr>
          <p:grpSp>
            <p:nvGrpSpPr>
              <p:cNvPr id="10" name="Gruppo 18"/>
              <p:cNvGrpSpPr/>
              <p:nvPr/>
            </p:nvGrpSpPr>
            <p:grpSpPr>
              <a:xfrm>
                <a:off x="50898" y="4139885"/>
                <a:ext cx="9034620" cy="1277928"/>
                <a:chOff x="53712" y="4149080"/>
                <a:chExt cx="9034620" cy="1277928"/>
              </a:xfrm>
            </p:grpSpPr>
            <p:grpSp>
              <p:nvGrpSpPr>
                <p:cNvPr id="17" name="Gruppo 12"/>
                <p:cNvGrpSpPr/>
                <p:nvPr/>
              </p:nvGrpSpPr>
              <p:grpSpPr>
                <a:xfrm>
                  <a:off x="53712" y="4149080"/>
                  <a:ext cx="2983992" cy="792088"/>
                  <a:chOff x="919764" y="4149080"/>
                  <a:chExt cx="2983992" cy="792088"/>
                </a:xfrm>
              </p:grpSpPr>
              <p:cxnSp>
                <p:nvCxnSpPr>
                  <p:cNvPr id="31" name="Connettore 1 4"/>
                  <p:cNvCxnSpPr/>
                  <p:nvPr/>
                </p:nvCxnSpPr>
                <p:spPr>
                  <a:xfrm>
                    <a:off x="919764" y="4155804"/>
                    <a:ext cx="1224136" cy="0"/>
                  </a:xfrm>
                  <a:prstGeom prst="line">
                    <a:avLst/>
                  </a:prstGeom>
                  <a:ln w="60325">
                    <a:solidFill>
                      <a:srgbClr val="92D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Connettore 1 31"/>
                  <p:cNvCxnSpPr/>
                  <p:nvPr/>
                </p:nvCxnSpPr>
                <p:spPr>
                  <a:xfrm>
                    <a:off x="2679620" y="4927720"/>
                    <a:ext cx="1224136" cy="0"/>
                  </a:xfrm>
                  <a:prstGeom prst="line">
                    <a:avLst/>
                  </a:prstGeom>
                  <a:ln w="6032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Connettore 1 32"/>
                  <p:cNvCxnSpPr/>
                  <p:nvPr/>
                </p:nvCxnSpPr>
                <p:spPr>
                  <a:xfrm>
                    <a:off x="2123728" y="4149080"/>
                    <a:ext cx="576064" cy="792088"/>
                  </a:xfrm>
                  <a:prstGeom prst="line">
                    <a:avLst/>
                  </a:prstGeom>
                  <a:ln w="6032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8" name="Gruppo 20"/>
                <p:cNvGrpSpPr>
                  <a:grpSpLocks noChangeAspect="1"/>
                </p:cNvGrpSpPr>
                <p:nvPr/>
              </p:nvGrpSpPr>
              <p:grpSpPr>
                <a:xfrm flipH="1">
                  <a:off x="6103932" y="4149080"/>
                  <a:ext cx="2984400" cy="794037"/>
                  <a:chOff x="919764" y="4149080"/>
                  <a:chExt cx="2983992" cy="792088"/>
                </a:xfrm>
              </p:grpSpPr>
              <p:cxnSp>
                <p:nvCxnSpPr>
                  <p:cNvPr id="28" name="Connettore 1 27"/>
                  <p:cNvCxnSpPr/>
                  <p:nvPr/>
                </p:nvCxnSpPr>
                <p:spPr>
                  <a:xfrm>
                    <a:off x="919764" y="4155804"/>
                    <a:ext cx="1224136" cy="0"/>
                  </a:xfrm>
                  <a:prstGeom prst="line">
                    <a:avLst/>
                  </a:prstGeom>
                  <a:ln w="60325">
                    <a:solidFill>
                      <a:srgbClr val="92D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Connettore 1 28"/>
                  <p:cNvCxnSpPr/>
                  <p:nvPr/>
                </p:nvCxnSpPr>
                <p:spPr>
                  <a:xfrm>
                    <a:off x="2679620" y="4927720"/>
                    <a:ext cx="1224136" cy="0"/>
                  </a:xfrm>
                  <a:prstGeom prst="line">
                    <a:avLst/>
                  </a:prstGeom>
                  <a:ln w="6032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Connettore 1 29"/>
                  <p:cNvCxnSpPr/>
                  <p:nvPr/>
                </p:nvCxnSpPr>
                <p:spPr>
                  <a:xfrm>
                    <a:off x="2123728" y="4149080"/>
                    <a:ext cx="576064" cy="792088"/>
                  </a:xfrm>
                  <a:prstGeom prst="line">
                    <a:avLst/>
                  </a:prstGeom>
                  <a:ln w="6032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9" name="Gruppo 17"/>
                <p:cNvGrpSpPr/>
                <p:nvPr/>
              </p:nvGrpSpPr>
              <p:grpSpPr>
                <a:xfrm>
                  <a:off x="2189012" y="4922952"/>
                  <a:ext cx="4752528" cy="504056"/>
                  <a:chOff x="2123728" y="5229201"/>
                  <a:chExt cx="4752528" cy="504056"/>
                </a:xfrm>
              </p:grpSpPr>
              <p:grpSp>
                <p:nvGrpSpPr>
                  <p:cNvPr id="20" name="Gruppo 24"/>
                  <p:cNvGrpSpPr/>
                  <p:nvPr/>
                </p:nvGrpSpPr>
                <p:grpSpPr>
                  <a:xfrm>
                    <a:off x="2123728" y="5233477"/>
                    <a:ext cx="2983992" cy="495564"/>
                    <a:chOff x="919764" y="4155804"/>
                    <a:chExt cx="2983992" cy="778744"/>
                  </a:xfrm>
                </p:grpSpPr>
                <p:cxnSp>
                  <p:nvCxnSpPr>
                    <p:cNvPr id="25" name="Connettore 1 24"/>
                    <p:cNvCxnSpPr/>
                    <p:nvPr/>
                  </p:nvCxnSpPr>
                  <p:spPr>
                    <a:xfrm>
                      <a:off x="919764" y="4155804"/>
                      <a:ext cx="1224136" cy="0"/>
                    </a:xfrm>
                    <a:prstGeom prst="line">
                      <a:avLst/>
                    </a:prstGeom>
                    <a:ln w="60325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" name="Connettore 1 25"/>
                    <p:cNvCxnSpPr/>
                    <p:nvPr/>
                  </p:nvCxnSpPr>
                  <p:spPr>
                    <a:xfrm>
                      <a:off x="2679620" y="4927720"/>
                      <a:ext cx="1224136" cy="0"/>
                    </a:xfrm>
                    <a:prstGeom prst="line">
                      <a:avLst/>
                    </a:prstGeom>
                    <a:ln w="60325">
                      <a:solidFill>
                        <a:srgbClr val="92744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" name="Connettore 1 26"/>
                    <p:cNvCxnSpPr/>
                    <p:nvPr/>
                  </p:nvCxnSpPr>
                  <p:spPr>
                    <a:xfrm>
                      <a:off x="2132328" y="4160762"/>
                      <a:ext cx="567464" cy="773786"/>
                    </a:xfrm>
                    <a:prstGeom prst="line">
                      <a:avLst/>
                    </a:prstGeom>
                    <a:ln w="60325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1" name="Gruppo 32"/>
                  <p:cNvGrpSpPr>
                    <a:grpSpLocks noChangeAspect="1"/>
                  </p:cNvGrpSpPr>
                  <p:nvPr/>
                </p:nvGrpSpPr>
                <p:grpSpPr>
                  <a:xfrm flipH="1">
                    <a:off x="3891856" y="5229201"/>
                    <a:ext cx="2984400" cy="504056"/>
                    <a:chOff x="919764" y="4149080"/>
                    <a:chExt cx="2983992" cy="792088"/>
                  </a:xfrm>
                </p:grpSpPr>
                <p:cxnSp>
                  <p:nvCxnSpPr>
                    <p:cNvPr id="22" name="Connettore 1 21"/>
                    <p:cNvCxnSpPr/>
                    <p:nvPr/>
                  </p:nvCxnSpPr>
                  <p:spPr>
                    <a:xfrm>
                      <a:off x="919764" y="4155804"/>
                      <a:ext cx="1224136" cy="0"/>
                    </a:xfrm>
                    <a:prstGeom prst="line">
                      <a:avLst/>
                    </a:prstGeom>
                    <a:ln w="60325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" name="Connettore 1 22"/>
                    <p:cNvCxnSpPr/>
                    <p:nvPr/>
                  </p:nvCxnSpPr>
                  <p:spPr>
                    <a:xfrm>
                      <a:off x="2679620" y="4927720"/>
                      <a:ext cx="1224136" cy="0"/>
                    </a:xfrm>
                    <a:prstGeom prst="line">
                      <a:avLst/>
                    </a:prstGeom>
                    <a:ln w="60325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" name="Connettore 1 23"/>
                    <p:cNvCxnSpPr/>
                    <p:nvPr/>
                  </p:nvCxnSpPr>
                  <p:spPr>
                    <a:xfrm>
                      <a:off x="2123728" y="4149080"/>
                      <a:ext cx="576064" cy="792088"/>
                    </a:xfrm>
                    <a:prstGeom prst="line">
                      <a:avLst/>
                    </a:prstGeom>
                    <a:ln w="60325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sp>
            <p:nvSpPr>
              <p:cNvPr id="16" name="Figura a mano libera 15"/>
              <p:cNvSpPr/>
              <p:nvPr/>
            </p:nvSpPr>
            <p:spPr>
              <a:xfrm>
                <a:off x="3533222" y="4990592"/>
                <a:ext cx="2088000" cy="396000"/>
              </a:xfrm>
              <a:custGeom>
                <a:avLst/>
                <a:gdLst>
                  <a:gd name="connsiteX0" fmla="*/ 0 w 2097741"/>
                  <a:gd name="connsiteY0" fmla="*/ 6724 h 410136"/>
                  <a:gd name="connsiteX1" fmla="*/ 2097741 w 2097741"/>
                  <a:gd name="connsiteY1" fmla="*/ 0 h 410136"/>
                  <a:gd name="connsiteX2" fmla="*/ 1620371 w 2097741"/>
                  <a:gd name="connsiteY2" fmla="*/ 410136 h 410136"/>
                  <a:gd name="connsiteX3" fmla="*/ 443753 w 2097741"/>
                  <a:gd name="connsiteY3" fmla="*/ 403412 h 410136"/>
                  <a:gd name="connsiteX4" fmla="*/ 0 w 2097741"/>
                  <a:gd name="connsiteY4" fmla="*/ 6724 h 410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97741" h="410136">
                    <a:moveTo>
                      <a:pt x="0" y="6724"/>
                    </a:moveTo>
                    <a:lnTo>
                      <a:pt x="2097741" y="0"/>
                    </a:lnTo>
                    <a:lnTo>
                      <a:pt x="1620371" y="410136"/>
                    </a:lnTo>
                    <a:lnTo>
                      <a:pt x="443753" y="403412"/>
                    </a:lnTo>
                    <a:lnTo>
                      <a:pt x="0" y="6724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pic>
        <p:nvPicPr>
          <p:cNvPr id="36" name="Picture 2" descr="Home, Casa, Inizio, Tetto, Home Page, Icon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383765"/>
            <a:ext cx="540000" cy="55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ttangolo 36"/>
          <p:cNvSpPr/>
          <p:nvPr/>
        </p:nvSpPr>
        <p:spPr>
          <a:xfrm>
            <a:off x="2195736" y="2276872"/>
            <a:ext cx="46085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400" b="1" dirty="0">
                <a:solidFill>
                  <a:srgbClr val="8A6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= H ∙ (V ∙ E)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9"/>
          <p:cNvGrpSpPr/>
          <p:nvPr/>
        </p:nvGrpSpPr>
        <p:grpSpPr>
          <a:xfrm>
            <a:off x="0" y="0"/>
            <a:ext cx="9144000" cy="1006128"/>
            <a:chOff x="0" y="0"/>
            <a:chExt cx="9144000" cy="1006128"/>
          </a:xfrm>
        </p:grpSpPr>
        <p:sp>
          <p:nvSpPr>
            <p:cNvPr id="11" name="Rettangolo 10"/>
            <p:cNvSpPr/>
            <p:nvPr/>
          </p:nvSpPr>
          <p:spPr>
            <a:xfrm>
              <a:off x="0" y="0"/>
              <a:ext cx="9144000" cy="10002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Torino, 12 maggio 2023</a:t>
              </a:r>
              <a:endParaRPr lang="it-IT" sz="900" b="1" dirty="0">
                <a:solidFill>
                  <a:schemeClr val="bg1"/>
                </a:solidFill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Aula Vallauri - INRIM - C.so Massimo D'Azeglio 42</a:t>
              </a: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 Convegno Nazionale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Geologia Ambientale in 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Piemonte e Valle d’Aosta </a:t>
              </a:r>
              <a:endParaRPr lang="it-IT" sz="1600" dirty="0">
                <a:solidFill>
                  <a:schemeClr val="bg1"/>
                </a:solidFill>
              </a:endParaRPr>
            </a:p>
          </p:txBody>
        </p:sp>
        <p:pic>
          <p:nvPicPr>
            <p:cNvPr id="12" name="Immagine 11" descr="Logo_DST_UNITO_Col_Carta_Intestata.ti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712" y="82724"/>
              <a:ext cx="836712" cy="8367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2" descr="SIGEA APS - GEOSMARTCAMPU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1966" y="142032"/>
              <a:ext cx="1080120" cy="705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GEOTERMIA A BASSA ENTALPIA E GEOSCAMBI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4352" y="25400"/>
              <a:ext cx="976368" cy="980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8" descr="Geologivda.it - Ordine dei Geologi della Valle d'Aosta - Albo iscritti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7886" y="95424"/>
              <a:ext cx="3239344" cy="723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4" descr="Mappa: Rappresentazione tridimensionale (in basso) e tramite isoiete (in alto) della precipitazione cumulata annua media nel periodo 1957-2009 sul Piemonte e Val d'Aosta"/>
          <p:cNvPicPr>
            <a:picLocks noChangeAspect="1" noChangeArrowheads="1"/>
          </p:cNvPicPr>
          <p:nvPr/>
        </p:nvPicPr>
        <p:blipFill>
          <a:blip r:embed="rId6" cstate="print"/>
          <a:srcRect l="5074" t="9000" r="3599" b="4001"/>
          <a:stretch>
            <a:fillRect/>
          </a:stretch>
        </p:blipFill>
        <p:spPr bwMode="auto">
          <a:xfrm>
            <a:off x="2544274" y="1830014"/>
            <a:ext cx="4036307" cy="4335290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2339752" y="616530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it-IT" b="1" i="1" dirty="0">
                <a:solidFill>
                  <a:prstClr val="white"/>
                </a:solidFill>
                <a:ea typeface="Times New Roman"/>
                <a:cs typeface="Arial" pitchFamily="34" charset="0"/>
              </a:rPr>
              <a:t>Precipitazione cumulata annua media nel periodo 1957-2009 sul Piemonte e Val d'Aosta</a:t>
            </a:r>
          </a:p>
        </p:txBody>
      </p:sp>
      <p:sp>
        <p:nvSpPr>
          <p:cNvPr id="10" name="Rettangolo 9"/>
          <p:cNvSpPr/>
          <p:nvPr/>
        </p:nvSpPr>
        <p:spPr>
          <a:xfrm>
            <a:off x="0" y="1239143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</a:rPr>
              <a:t>PRECIPITAZIONI</a:t>
            </a:r>
          </a:p>
        </p:txBody>
      </p:sp>
    </p:spTree>
    <p:extLst>
      <p:ext uri="{BB962C8B-B14F-4D97-AF65-F5344CB8AC3E}">
        <p14:creationId xmlns:p14="http://schemas.microsoft.com/office/powerpoint/2010/main" val="20774871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9"/>
          <p:cNvGrpSpPr/>
          <p:nvPr/>
        </p:nvGrpSpPr>
        <p:grpSpPr>
          <a:xfrm>
            <a:off x="0" y="0"/>
            <a:ext cx="9144000" cy="1006128"/>
            <a:chOff x="0" y="0"/>
            <a:chExt cx="9144000" cy="1006128"/>
          </a:xfrm>
        </p:grpSpPr>
        <p:sp>
          <p:nvSpPr>
            <p:cNvPr id="11" name="Rettangolo 10"/>
            <p:cNvSpPr/>
            <p:nvPr/>
          </p:nvSpPr>
          <p:spPr>
            <a:xfrm>
              <a:off x="0" y="0"/>
              <a:ext cx="9144000" cy="10002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Torino, 12 maggio 2023</a:t>
              </a:r>
              <a:endParaRPr lang="it-IT" sz="900" b="1" dirty="0">
                <a:solidFill>
                  <a:schemeClr val="bg1"/>
                </a:solidFill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Aula Vallauri - INRIM - C.so Massimo D'Azeglio 42</a:t>
              </a: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 Convegno Nazionale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Geologia Ambientale in 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Piemonte e Valle d’Aosta </a:t>
              </a:r>
              <a:endParaRPr lang="it-IT" sz="1600" dirty="0">
                <a:solidFill>
                  <a:schemeClr val="bg1"/>
                </a:solidFill>
              </a:endParaRPr>
            </a:p>
          </p:txBody>
        </p:sp>
        <p:pic>
          <p:nvPicPr>
            <p:cNvPr id="12" name="Immagine 11" descr="Logo_DST_UNITO_Col_Carta_Intestata.ti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712" y="82724"/>
              <a:ext cx="836712" cy="8367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2" descr="SIGEA APS - GEOSMARTCAMPU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1966" y="142032"/>
              <a:ext cx="1080120" cy="705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GEOTERMIA A BASSA ENTALPIA E GEOSCAMBI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4352" y="25400"/>
              <a:ext cx="976368" cy="980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8" descr="Geologivda.it - Ordine dei Geologi della Valle d'Aosta - Albo iscritti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7886" y="95424"/>
              <a:ext cx="3239344" cy="723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uppo 34"/>
          <p:cNvGrpSpPr/>
          <p:nvPr/>
        </p:nvGrpSpPr>
        <p:grpSpPr>
          <a:xfrm>
            <a:off x="0" y="2060848"/>
            <a:ext cx="9144000" cy="4392488"/>
            <a:chOff x="0" y="2060848"/>
            <a:chExt cx="9144000" cy="4392488"/>
          </a:xfrm>
        </p:grpSpPr>
        <p:sp>
          <p:nvSpPr>
            <p:cNvPr id="34" name="Rettangolo 33"/>
            <p:cNvSpPr/>
            <p:nvPr/>
          </p:nvSpPr>
          <p:spPr>
            <a:xfrm>
              <a:off x="0" y="2060848"/>
              <a:ext cx="9144000" cy="43924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4" name="Gruppo 8"/>
            <p:cNvGrpSpPr/>
            <p:nvPr/>
          </p:nvGrpSpPr>
          <p:grpSpPr>
            <a:xfrm>
              <a:off x="0" y="4155651"/>
              <a:ext cx="9034620" cy="1277928"/>
              <a:chOff x="50898" y="4139885"/>
              <a:chExt cx="9034620" cy="1277928"/>
            </a:xfrm>
          </p:grpSpPr>
          <p:grpSp>
            <p:nvGrpSpPr>
              <p:cNvPr id="5" name="Gruppo 18"/>
              <p:cNvGrpSpPr/>
              <p:nvPr/>
            </p:nvGrpSpPr>
            <p:grpSpPr>
              <a:xfrm>
                <a:off x="50898" y="4139885"/>
                <a:ext cx="9034620" cy="1277928"/>
                <a:chOff x="53712" y="4149080"/>
                <a:chExt cx="9034620" cy="1277928"/>
              </a:xfrm>
            </p:grpSpPr>
            <p:grpSp>
              <p:nvGrpSpPr>
                <p:cNvPr id="6" name="Gruppo 12"/>
                <p:cNvGrpSpPr/>
                <p:nvPr/>
              </p:nvGrpSpPr>
              <p:grpSpPr>
                <a:xfrm>
                  <a:off x="53712" y="4149080"/>
                  <a:ext cx="2983992" cy="792088"/>
                  <a:chOff x="919764" y="4149080"/>
                  <a:chExt cx="2983992" cy="792088"/>
                </a:xfrm>
              </p:grpSpPr>
              <p:cxnSp>
                <p:nvCxnSpPr>
                  <p:cNvPr id="31" name="Connettore 1 4"/>
                  <p:cNvCxnSpPr/>
                  <p:nvPr/>
                </p:nvCxnSpPr>
                <p:spPr>
                  <a:xfrm>
                    <a:off x="919764" y="4155804"/>
                    <a:ext cx="1224136" cy="0"/>
                  </a:xfrm>
                  <a:prstGeom prst="line">
                    <a:avLst/>
                  </a:prstGeom>
                  <a:ln w="60325">
                    <a:solidFill>
                      <a:srgbClr val="92D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Connettore 1 31"/>
                  <p:cNvCxnSpPr/>
                  <p:nvPr/>
                </p:nvCxnSpPr>
                <p:spPr>
                  <a:xfrm>
                    <a:off x="2679620" y="4927720"/>
                    <a:ext cx="1224136" cy="0"/>
                  </a:xfrm>
                  <a:prstGeom prst="line">
                    <a:avLst/>
                  </a:prstGeom>
                  <a:ln w="6032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Connettore 1 32"/>
                  <p:cNvCxnSpPr/>
                  <p:nvPr/>
                </p:nvCxnSpPr>
                <p:spPr>
                  <a:xfrm>
                    <a:off x="2123728" y="4149080"/>
                    <a:ext cx="576064" cy="792088"/>
                  </a:xfrm>
                  <a:prstGeom prst="line">
                    <a:avLst/>
                  </a:prstGeom>
                  <a:ln w="6032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7" name="Gruppo 20"/>
                <p:cNvGrpSpPr>
                  <a:grpSpLocks noChangeAspect="1"/>
                </p:cNvGrpSpPr>
                <p:nvPr/>
              </p:nvGrpSpPr>
              <p:grpSpPr>
                <a:xfrm flipH="1">
                  <a:off x="6103932" y="4149080"/>
                  <a:ext cx="2984400" cy="794037"/>
                  <a:chOff x="919764" y="4149080"/>
                  <a:chExt cx="2983992" cy="792088"/>
                </a:xfrm>
              </p:grpSpPr>
              <p:cxnSp>
                <p:nvCxnSpPr>
                  <p:cNvPr id="28" name="Connettore 1 27"/>
                  <p:cNvCxnSpPr/>
                  <p:nvPr/>
                </p:nvCxnSpPr>
                <p:spPr>
                  <a:xfrm>
                    <a:off x="919764" y="4155804"/>
                    <a:ext cx="1224136" cy="0"/>
                  </a:xfrm>
                  <a:prstGeom prst="line">
                    <a:avLst/>
                  </a:prstGeom>
                  <a:ln w="60325">
                    <a:solidFill>
                      <a:srgbClr val="92D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Connettore 1 28"/>
                  <p:cNvCxnSpPr/>
                  <p:nvPr/>
                </p:nvCxnSpPr>
                <p:spPr>
                  <a:xfrm>
                    <a:off x="2679620" y="4927720"/>
                    <a:ext cx="1224136" cy="0"/>
                  </a:xfrm>
                  <a:prstGeom prst="line">
                    <a:avLst/>
                  </a:prstGeom>
                  <a:ln w="6032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Connettore 1 29"/>
                  <p:cNvCxnSpPr/>
                  <p:nvPr/>
                </p:nvCxnSpPr>
                <p:spPr>
                  <a:xfrm>
                    <a:off x="2123728" y="4149080"/>
                    <a:ext cx="576064" cy="792088"/>
                  </a:xfrm>
                  <a:prstGeom prst="line">
                    <a:avLst/>
                  </a:prstGeom>
                  <a:ln w="6032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" name="Gruppo 17"/>
                <p:cNvGrpSpPr/>
                <p:nvPr/>
              </p:nvGrpSpPr>
              <p:grpSpPr>
                <a:xfrm>
                  <a:off x="2189012" y="4922952"/>
                  <a:ext cx="4752528" cy="504056"/>
                  <a:chOff x="2123728" y="5229201"/>
                  <a:chExt cx="4752528" cy="504056"/>
                </a:xfrm>
              </p:grpSpPr>
              <p:grpSp>
                <p:nvGrpSpPr>
                  <p:cNvPr id="9" name="Gruppo 24"/>
                  <p:cNvGrpSpPr/>
                  <p:nvPr/>
                </p:nvGrpSpPr>
                <p:grpSpPr>
                  <a:xfrm>
                    <a:off x="2123728" y="5233478"/>
                    <a:ext cx="2983992" cy="499777"/>
                    <a:chOff x="919764" y="4155804"/>
                    <a:chExt cx="2983992" cy="785364"/>
                  </a:xfrm>
                </p:grpSpPr>
                <p:cxnSp>
                  <p:nvCxnSpPr>
                    <p:cNvPr id="25" name="Connettore 1 24"/>
                    <p:cNvCxnSpPr/>
                    <p:nvPr/>
                  </p:nvCxnSpPr>
                  <p:spPr>
                    <a:xfrm>
                      <a:off x="919764" y="4155804"/>
                      <a:ext cx="1224136" cy="0"/>
                    </a:xfrm>
                    <a:prstGeom prst="line">
                      <a:avLst/>
                    </a:prstGeom>
                    <a:ln w="60325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" name="Connettore 1 25"/>
                    <p:cNvCxnSpPr/>
                    <p:nvPr/>
                  </p:nvCxnSpPr>
                  <p:spPr>
                    <a:xfrm>
                      <a:off x="2679620" y="4927720"/>
                      <a:ext cx="1224136" cy="0"/>
                    </a:xfrm>
                    <a:prstGeom prst="line">
                      <a:avLst/>
                    </a:prstGeom>
                    <a:ln w="60325">
                      <a:solidFill>
                        <a:srgbClr val="92744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" name="Connettore 1 26"/>
                    <p:cNvCxnSpPr/>
                    <p:nvPr/>
                  </p:nvCxnSpPr>
                  <p:spPr>
                    <a:xfrm>
                      <a:off x="2132328" y="4167382"/>
                      <a:ext cx="567464" cy="773786"/>
                    </a:xfrm>
                    <a:prstGeom prst="line">
                      <a:avLst/>
                    </a:prstGeom>
                    <a:ln w="60325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0" name="Gruppo 32"/>
                  <p:cNvGrpSpPr>
                    <a:grpSpLocks noChangeAspect="1"/>
                  </p:cNvGrpSpPr>
                  <p:nvPr/>
                </p:nvGrpSpPr>
                <p:grpSpPr>
                  <a:xfrm flipH="1">
                    <a:off x="3891856" y="5229201"/>
                    <a:ext cx="2984400" cy="504056"/>
                    <a:chOff x="919764" y="4149080"/>
                    <a:chExt cx="2983992" cy="792088"/>
                  </a:xfrm>
                </p:grpSpPr>
                <p:cxnSp>
                  <p:nvCxnSpPr>
                    <p:cNvPr id="22" name="Connettore 1 21"/>
                    <p:cNvCxnSpPr/>
                    <p:nvPr/>
                  </p:nvCxnSpPr>
                  <p:spPr>
                    <a:xfrm>
                      <a:off x="919764" y="4155804"/>
                      <a:ext cx="1224136" cy="0"/>
                    </a:xfrm>
                    <a:prstGeom prst="line">
                      <a:avLst/>
                    </a:prstGeom>
                    <a:ln w="60325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" name="Connettore 1 22"/>
                    <p:cNvCxnSpPr/>
                    <p:nvPr/>
                  </p:nvCxnSpPr>
                  <p:spPr>
                    <a:xfrm>
                      <a:off x="2679620" y="4927720"/>
                      <a:ext cx="1224136" cy="0"/>
                    </a:xfrm>
                    <a:prstGeom prst="line">
                      <a:avLst/>
                    </a:prstGeom>
                    <a:ln w="60325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" name="Connettore 1 23"/>
                    <p:cNvCxnSpPr/>
                    <p:nvPr/>
                  </p:nvCxnSpPr>
                  <p:spPr>
                    <a:xfrm>
                      <a:off x="2123728" y="4149080"/>
                      <a:ext cx="576064" cy="792088"/>
                    </a:xfrm>
                    <a:prstGeom prst="line">
                      <a:avLst/>
                    </a:prstGeom>
                    <a:ln w="60325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sp>
            <p:nvSpPr>
              <p:cNvPr id="16" name="Figura a mano libera 15"/>
              <p:cNvSpPr/>
              <p:nvPr/>
            </p:nvSpPr>
            <p:spPr>
              <a:xfrm>
                <a:off x="3533222" y="4990592"/>
                <a:ext cx="2088000" cy="396000"/>
              </a:xfrm>
              <a:custGeom>
                <a:avLst/>
                <a:gdLst>
                  <a:gd name="connsiteX0" fmla="*/ 0 w 2097741"/>
                  <a:gd name="connsiteY0" fmla="*/ 6724 h 410136"/>
                  <a:gd name="connsiteX1" fmla="*/ 2097741 w 2097741"/>
                  <a:gd name="connsiteY1" fmla="*/ 0 h 410136"/>
                  <a:gd name="connsiteX2" fmla="*/ 1620371 w 2097741"/>
                  <a:gd name="connsiteY2" fmla="*/ 410136 h 410136"/>
                  <a:gd name="connsiteX3" fmla="*/ 443753 w 2097741"/>
                  <a:gd name="connsiteY3" fmla="*/ 403412 h 410136"/>
                  <a:gd name="connsiteX4" fmla="*/ 0 w 2097741"/>
                  <a:gd name="connsiteY4" fmla="*/ 6724 h 410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97741" h="410136">
                    <a:moveTo>
                      <a:pt x="0" y="6724"/>
                    </a:moveTo>
                    <a:lnTo>
                      <a:pt x="2097741" y="0"/>
                    </a:lnTo>
                    <a:lnTo>
                      <a:pt x="1620371" y="410136"/>
                    </a:lnTo>
                    <a:lnTo>
                      <a:pt x="443753" y="403412"/>
                    </a:lnTo>
                    <a:lnTo>
                      <a:pt x="0" y="6724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cxnSp>
        <p:nvCxnSpPr>
          <p:cNvPr id="35" name="Connettore 1 34"/>
          <p:cNvCxnSpPr/>
          <p:nvPr/>
        </p:nvCxnSpPr>
        <p:spPr>
          <a:xfrm flipV="1">
            <a:off x="3317736" y="4585622"/>
            <a:ext cx="0" cy="334606"/>
          </a:xfrm>
          <a:prstGeom prst="line">
            <a:avLst/>
          </a:prstGeom>
          <a:ln w="107950">
            <a:solidFill>
              <a:srgbClr val="9274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2" descr="Home, Casa, Inizio, Tetto, Home Page, Icon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383765"/>
            <a:ext cx="540000" cy="55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uppo 36"/>
          <p:cNvGrpSpPr/>
          <p:nvPr/>
        </p:nvGrpSpPr>
        <p:grpSpPr>
          <a:xfrm>
            <a:off x="2195736" y="2276872"/>
            <a:ext cx="4608512" cy="953032"/>
            <a:chOff x="2195736" y="2276872"/>
            <a:chExt cx="4608512" cy="953032"/>
          </a:xfrm>
        </p:grpSpPr>
        <p:sp>
          <p:nvSpPr>
            <p:cNvPr id="38" name="Rettangolo 37"/>
            <p:cNvSpPr/>
            <p:nvPr/>
          </p:nvSpPr>
          <p:spPr>
            <a:xfrm>
              <a:off x="2195736" y="2276872"/>
              <a:ext cx="4608512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sz="4400" b="1" dirty="0">
                  <a:solidFill>
                    <a:srgbClr val="8A67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 = H ∙ (V ∙ E) </a:t>
              </a:r>
            </a:p>
          </p:txBody>
        </p:sp>
        <p:cxnSp>
          <p:nvCxnSpPr>
            <p:cNvPr id="39" name="Connettore 2 38"/>
            <p:cNvCxnSpPr/>
            <p:nvPr/>
          </p:nvCxnSpPr>
          <p:spPr>
            <a:xfrm>
              <a:off x="2962423" y="2933411"/>
              <a:ext cx="0" cy="288032"/>
            </a:xfrm>
            <a:prstGeom prst="straightConnector1">
              <a:avLst/>
            </a:prstGeom>
            <a:ln w="41275">
              <a:solidFill>
                <a:srgbClr val="8A6B54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ttore 2 39"/>
            <p:cNvCxnSpPr/>
            <p:nvPr/>
          </p:nvCxnSpPr>
          <p:spPr>
            <a:xfrm>
              <a:off x="5029449" y="2941872"/>
              <a:ext cx="0" cy="288032"/>
            </a:xfrm>
            <a:prstGeom prst="straightConnector1">
              <a:avLst/>
            </a:prstGeom>
            <a:ln w="41275">
              <a:solidFill>
                <a:srgbClr val="8A6B54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9"/>
          <p:cNvGrpSpPr/>
          <p:nvPr/>
        </p:nvGrpSpPr>
        <p:grpSpPr>
          <a:xfrm>
            <a:off x="0" y="0"/>
            <a:ext cx="9144000" cy="1006128"/>
            <a:chOff x="0" y="0"/>
            <a:chExt cx="9144000" cy="1006128"/>
          </a:xfrm>
        </p:grpSpPr>
        <p:sp>
          <p:nvSpPr>
            <p:cNvPr id="11" name="Rettangolo 10"/>
            <p:cNvSpPr/>
            <p:nvPr/>
          </p:nvSpPr>
          <p:spPr>
            <a:xfrm>
              <a:off x="0" y="0"/>
              <a:ext cx="9144000" cy="10002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Torino, 12 maggio 2023</a:t>
              </a:r>
              <a:endParaRPr lang="it-IT" sz="900" b="1" dirty="0">
                <a:solidFill>
                  <a:schemeClr val="bg1"/>
                </a:solidFill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Aula Vallauri - INRIM - C.so Massimo D'Azeglio 42</a:t>
              </a: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 Convegno Nazionale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Geologia Ambientale in 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Piemonte e Valle d’Aosta </a:t>
              </a:r>
              <a:endParaRPr lang="it-IT" sz="1600" dirty="0">
                <a:solidFill>
                  <a:schemeClr val="bg1"/>
                </a:solidFill>
              </a:endParaRPr>
            </a:p>
          </p:txBody>
        </p:sp>
        <p:pic>
          <p:nvPicPr>
            <p:cNvPr id="12" name="Immagine 11" descr="Logo_DST_UNITO_Col_Carta_Intestata.ti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712" y="82724"/>
              <a:ext cx="836712" cy="8367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2" descr="SIGEA APS - GEOSMARTCAMPU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1966" y="142032"/>
              <a:ext cx="1080120" cy="705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GEOTERMIA A BASSA ENTALPIA E GEOSCAMBI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4352" y="25400"/>
              <a:ext cx="976368" cy="980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8" descr="Geologivda.it - Ordine dei Geologi della Valle d'Aosta - Albo iscritti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7886" y="95424"/>
              <a:ext cx="3239344" cy="723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uppo 7"/>
          <p:cNvGrpSpPr/>
          <p:nvPr/>
        </p:nvGrpSpPr>
        <p:grpSpPr>
          <a:xfrm>
            <a:off x="2420999" y="1844824"/>
            <a:ext cx="4383249" cy="4104456"/>
            <a:chOff x="4572000" y="1340768"/>
            <a:chExt cx="4383249" cy="4104456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572000" y="1340768"/>
              <a:ext cx="4383249" cy="4104456"/>
            </a:xfrm>
            <a:prstGeom prst="rect">
              <a:avLst/>
            </a:prstGeom>
            <a:noFill/>
          </p:spPr>
        </p:pic>
        <p:sp>
          <p:nvSpPr>
            <p:cNvPr id="10" name="Rettangolo 9"/>
            <p:cNvSpPr/>
            <p:nvPr/>
          </p:nvSpPr>
          <p:spPr>
            <a:xfrm>
              <a:off x="4575092" y="2638621"/>
              <a:ext cx="4380157" cy="828479"/>
            </a:xfrm>
            <a:prstGeom prst="rect">
              <a:avLst/>
            </a:prstGeom>
            <a:solidFill>
              <a:srgbClr val="FF0000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Home, Casa, Inizio, Tetto, Home Page, Icon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244" y="4268588"/>
            <a:ext cx="540000" cy="55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uppo 9"/>
          <p:cNvGrpSpPr/>
          <p:nvPr/>
        </p:nvGrpSpPr>
        <p:grpSpPr>
          <a:xfrm>
            <a:off x="0" y="0"/>
            <a:ext cx="9144000" cy="1006128"/>
            <a:chOff x="0" y="0"/>
            <a:chExt cx="9144000" cy="1006128"/>
          </a:xfrm>
        </p:grpSpPr>
        <p:sp>
          <p:nvSpPr>
            <p:cNvPr id="11" name="Rettangolo 10"/>
            <p:cNvSpPr/>
            <p:nvPr/>
          </p:nvSpPr>
          <p:spPr>
            <a:xfrm>
              <a:off x="0" y="0"/>
              <a:ext cx="9144000" cy="10002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Torino, 12 maggio 2023</a:t>
              </a:r>
              <a:endParaRPr lang="it-IT" sz="900" b="1" dirty="0">
                <a:solidFill>
                  <a:schemeClr val="bg1"/>
                </a:solidFill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Aula Vallauri - INRIM - C.so Massimo D'Azeglio 42</a:t>
              </a: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 Convegno Nazionale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Geologia Ambientale in 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Piemonte e Valle d’Aosta </a:t>
              </a:r>
              <a:endParaRPr lang="it-IT" sz="1600" dirty="0">
                <a:solidFill>
                  <a:schemeClr val="bg1"/>
                </a:solidFill>
              </a:endParaRPr>
            </a:p>
          </p:txBody>
        </p:sp>
        <p:pic>
          <p:nvPicPr>
            <p:cNvPr id="12" name="Immagine 11" descr="Logo_DST_UNITO_Col_Carta_Intestata.ti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712" y="82724"/>
              <a:ext cx="836712" cy="8367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2" descr="SIGEA APS - GEOSMARTCAMPUS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1966" y="142032"/>
              <a:ext cx="1080120" cy="705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GEOTERMIA A BASSA ENTALPIA E GEOSCAMBIO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4352" y="25400"/>
              <a:ext cx="976368" cy="980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8" descr="Geologivda.it - Ordine dei Geologi della Valle d'Aosta - Albo iscritti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7886" y="95424"/>
              <a:ext cx="3239344" cy="723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uppo 34"/>
          <p:cNvGrpSpPr/>
          <p:nvPr/>
        </p:nvGrpSpPr>
        <p:grpSpPr>
          <a:xfrm>
            <a:off x="0" y="2060848"/>
            <a:ext cx="9144000" cy="4392488"/>
            <a:chOff x="0" y="2060848"/>
            <a:chExt cx="9144000" cy="4392488"/>
          </a:xfrm>
        </p:grpSpPr>
        <p:sp>
          <p:nvSpPr>
            <p:cNvPr id="34" name="Rettangolo 33"/>
            <p:cNvSpPr/>
            <p:nvPr/>
          </p:nvSpPr>
          <p:spPr>
            <a:xfrm>
              <a:off x="0" y="2060848"/>
              <a:ext cx="9144000" cy="43924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4" name="Gruppo 8"/>
            <p:cNvGrpSpPr/>
            <p:nvPr/>
          </p:nvGrpSpPr>
          <p:grpSpPr>
            <a:xfrm>
              <a:off x="0" y="4155651"/>
              <a:ext cx="9034620" cy="1277928"/>
              <a:chOff x="50898" y="4139885"/>
              <a:chExt cx="9034620" cy="1277928"/>
            </a:xfrm>
          </p:grpSpPr>
          <p:grpSp>
            <p:nvGrpSpPr>
              <p:cNvPr id="5" name="Gruppo 18"/>
              <p:cNvGrpSpPr/>
              <p:nvPr/>
            </p:nvGrpSpPr>
            <p:grpSpPr>
              <a:xfrm>
                <a:off x="50898" y="4139885"/>
                <a:ext cx="9034620" cy="1277928"/>
                <a:chOff x="53712" y="4149080"/>
                <a:chExt cx="9034620" cy="1277928"/>
              </a:xfrm>
            </p:grpSpPr>
            <p:grpSp>
              <p:nvGrpSpPr>
                <p:cNvPr id="6" name="Gruppo 12"/>
                <p:cNvGrpSpPr/>
                <p:nvPr/>
              </p:nvGrpSpPr>
              <p:grpSpPr>
                <a:xfrm>
                  <a:off x="53712" y="4149080"/>
                  <a:ext cx="2983992" cy="792088"/>
                  <a:chOff x="919764" y="4149080"/>
                  <a:chExt cx="2983992" cy="792088"/>
                </a:xfrm>
              </p:grpSpPr>
              <p:cxnSp>
                <p:nvCxnSpPr>
                  <p:cNvPr id="31" name="Connettore 1 4"/>
                  <p:cNvCxnSpPr/>
                  <p:nvPr/>
                </p:nvCxnSpPr>
                <p:spPr>
                  <a:xfrm>
                    <a:off x="919764" y="4155804"/>
                    <a:ext cx="1224136" cy="0"/>
                  </a:xfrm>
                  <a:prstGeom prst="line">
                    <a:avLst/>
                  </a:prstGeom>
                  <a:ln w="60325">
                    <a:solidFill>
                      <a:srgbClr val="92D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Connettore 1 31"/>
                  <p:cNvCxnSpPr/>
                  <p:nvPr/>
                </p:nvCxnSpPr>
                <p:spPr>
                  <a:xfrm>
                    <a:off x="2679620" y="4927720"/>
                    <a:ext cx="1224136" cy="0"/>
                  </a:xfrm>
                  <a:prstGeom prst="line">
                    <a:avLst/>
                  </a:prstGeom>
                  <a:ln w="6032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Connettore 1 32"/>
                  <p:cNvCxnSpPr/>
                  <p:nvPr/>
                </p:nvCxnSpPr>
                <p:spPr>
                  <a:xfrm>
                    <a:off x="2123728" y="4149080"/>
                    <a:ext cx="576064" cy="792088"/>
                  </a:xfrm>
                  <a:prstGeom prst="line">
                    <a:avLst/>
                  </a:prstGeom>
                  <a:ln w="6032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7" name="Gruppo 20"/>
                <p:cNvGrpSpPr>
                  <a:grpSpLocks noChangeAspect="1"/>
                </p:cNvGrpSpPr>
                <p:nvPr/>
              </p:nvGrpSpPr>
              <p:grpSpPr>
                <a:xfrm flipH="1">
                  <a:off x="6103932" y="4149080"/>
                  <a:ext cx="2984400" cy="794037"/>
                  <a:chOff x="919764" y="4149080"/>
                  <a:chExt cx="2983992" cy="792088"/>
                </a:xfrm>
              </p:grpSpPr>
              <p:cxnSp>
                <p:nvCxnSpPr>
                  <p:cNvPr id="28" name="Connettore 1 27"/>
                  <p:cNvCxnSpPr/>
                  <p:nvPr/>
                </p:nvCxnSpPr>
                <p:spPr>
                  <a:xfrm>
                    <a:off x="919764" y="4155804"/>
                    <a:ext cx="1224136" cy="0"/>
                  </a:xfrm>
                  <a:prstGeom prst="line">
                    <a:avLst/>
                  </a:prstGeom>
                  <a:ln w="60325">
                    <a:solidFill>
                      <a:srgbClr val="92D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Connettore 1 28"/>
                  <p:cNvCxnSpPr/>
                  <p:nvPr/>
                </p:nvCxnSpPr>
                <p:spPr>
                  <a:xfrm>
                    <a:off x="2679620" y="4927720"/>
                    <a:ext cx="1224136" cy="0"/>
                  </a:xfrm>
                  <a:prstGeom prst="line">
                    <a:avLst/>
                  </a:prstGeom>
                  <a:ln w="6032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Connettore 1 29"/>
                  <p:cNvCxnSpPr/>
                  <p:nvPr/>
                </p:nvCxnSpPr>
                <p:spPr>
                  <a:xfrm>
                    <a:off x="2123728" y="4149080"/>
                    <a:ext cx="576064" cy="792088"/>
                  </a:xfrm>
                  <a:prstGeom prst="line">
                    <a:avLst/>
                  </a:prstGeom>
                  <a:ln w="6032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" name="Gruppo 17"/>
                <p:cNvGrpSpPr/>
                <p:nvPr/>
              </p:nvGrpSpPr>
              <p:grpSpPr>
                <a:xfrm>
                  <a:off x="2189012" y="4922952"/>
                  <a:ext cx="4752528" cy="504056"/>
                  <a:chOff x="2123728" y="5229201"/>
                  <a:chExt cx="4752528" cy="504056"/>
                </a:xfrm>
              </p:grpSpPr>
              <p:grpSp>
                <p:nvGrpSpPr>
                  <p:cNvPr id="9" name="Gruppo 24"/>
                  <p:cNvGrpSpPr/>
                  <p:nvPr/>
                </p:nvGrpSpPr>
                <p:grpSpPr>
                  <a:xfrm>
                    <a:off x="2123728" y="5233478"/>
                    <a:ext cx="2983992" cy="499777"/>
                    <a:chOff x="919764" y="4155804"/>
                    <a:chExt cx="2983992" cy="785364"/>
                  </a:xfrm>
                </p:grpSpPr>
                <p:cxnSp>
                  <p:nvCxnSpPr>
                    <p:cNvPr id="25" name="Connettore 1 24"/>
                    <p:cNvCxnSpPr/>
                    <p:nvPr/>
                  </p:nvCxnSpPr>
                  <p:spPr>
                    <a:xfrm>
                      <a:off x="919764" y="4155804"/>
                      <a:ext cx="1224136" cy="0"/>
                    </a:xfrm>
                    <a:prstGeom prst="line">
                      <a:avLst/>
                    </a:prstGeom>
                    <a:ln w="60325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" name="Connettore 1 25"/>
                    <p:cNvCxnSpPr/>
                    <p:nvPr/>
                  </p:nvCxnSpPr>
                  <p:spPr>
                    <a:xfrm>
                      <a:off x="2679620" y="4927720"/>
                      <a:ext cx="1224136" cy="0"/>
                    </a:xfrm>
                    <a:prstGeom prst="line">
                      <a:avLst/>
                    </a:prstGeom>
                    <a:ln w="60325">
                      <a:solidFill>
                        <a:srgbClr val="92744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" name="Connettore 1 26"/>
                    <p:cNvCxnSpPr/>
                    <p:nvPr/>
                  </p:nvCxnSpPr>
                  <p:spPr>
                    <a:xfrm>
                      <a:off x="2132328" y="4167382"/>
                      <a:ext cx="567464" cy="773786"/>
                    </a:xfrm>
                    <a:prstGeom prst="line">
                      <a:avLst/>
                    </a:prstGeom>
                    <a:ln w="60325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0" name="Gruppo 32"/>
                  <p:cNvGrpSpPr>
                    <a:grpSpLocks noChangeAspect="1"/>
                  </p:cNvGrpSpPr>
                  <p:nvPr/>
                </p:nvGrpSpPr>
                <p:grpSpPr>
                  <a:xfrm flipH="1">
                    <a:off x="3891856" y="5229201"/>
                    <a:ext cx="2984400" cy="504056"/>
                    <a:chOff x="919764" y="4149080"/>
                    <a:chExt cx="2983992" cy="792088"/>
                  </a:xfrm>
                </p:grpSpPr>
                <p:cxnSp>
                  <p:nvCxnSpPr>
                    <p:cNvPr id="22" name="Connettore 1 21"/>
                    <p:cNvCxnSpPr/>
                    <p:nvPr/>
                  </p:nvCxnSpPr>
                  <p:spPr>
                    <a:xfrm>
                      <a:off x="919764" y="4155804"/>
                      <a:ext cx="1224136" cy="0"/>
                    </a:xfrm>
                    <a:prstGeom prst="line">
                      <a:avLst/>
                    </a:prstGeom>
                    <a:ln w="60325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" name="Connettore 1 22"/>
                    <p:cNvCxnSpPr/>
                    <p:nvPr/>
                  </p:nvCxnSpPr>
                  <p:spPr>
                    <a:xfrm>
                      <a:off x="2679620" y="4927720"/>
                      <a:ext cx="1224136" cy="0"/>
                    </a:xfrm>
                    <a:prstGeom prst="line">
                      <a:avLst/>
                    </a:prstGeom>
                    <a:ln w="60325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" name="Connettore 1 23"/>
                    <p:cNvCxnSpPr/>
                    <p:nvPr/>
                  </p:nvCxnSpPr>
                  <p:spPr>
                    <a:xfrm>
                      <a:off x="2123728" y="4149080"/>
                      <a:ext cx="576064" cy="792088"/>
                    </a:xfrm>
                    <a:prstGeom prst="line">
                      <a:avLst/>
                    </a:prstGeom>
                    <a:ln w="60325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sp>
            <p:nvSpPr>
              <p:cNvPr id="16" name="Figura a mano libera 15"/>
              <p:cNvSpPr/>
              <p:nvPr/>
            </p:nvSpPr>
            <p:spPr>
              <a:xfrm>
                <a:off x="3533222" y="4990592"/>
                <a:ext cx="2088000" cy="396000"/>
              </a:xfrm>
              <a:custGeom>
                <a:avLst/>
                <a:gdLst>
                  <a:gd name="connsiteX0" fmla="*/ 0 w 2097741"/>
                  <a:gd name="connsiteY0" fmla="*/ 6724 h 410136"/>
                  <a:gd name="connsiteX1" fmla="*/ 2097741 w 2097741"/>
                  <a:gd name="connsiteY1" fmla="*/ 0 h 410136"/>
                  <a:gd name="connsiteX2" fmla="*/ 1620371 w 2097741"/>
                  <a:gd name="connsiteY2" fmla="*/ 410136 h 410136"/>
                  <a:gd name="connsiteX3" fmla="*/ 443753 w 2097741"/>
                  <a:gd name="connsiteY3" fmla="*/ 403412 h 410136"/>
                  <a:gd name="connsiteX4" fmla="*/ 0 w 2097741"/>
                  <a:gd name="connsiteY4" fmla="*/ 6724 h 410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97741" h="410136">
                    <a:moveTo>
                      <a:pt x="0" y="6724"/>
                    </a:moveTo>
                    <a:lnTo>
                      <a:pt x="2097741" y="0"/>
                    </a:lnTo>
                    <a:lnTo>
                      <a:pt x="1620371" y="410136"/>
                    </a:lnTo>
                    <a:lnTo>
                      <a:pt x="443753" y="403412"/>
                    </a:lnTo>
                    <a:lnTo>
                      <a:pt x="0" y="6724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grpSp>
        <p:nvGrpSpPr>
          <p:cNvPr id="35" name="Gruppo 34"/>
          <p:cNvGrpSpPr/>
          <p:nvPr/>
        </p:nvGrpSpPr>
        <p:grpSpPr>
          <a:xfrm>
            <a:off x="2195736" y="2105911"/>
            <a:ext cx="4608512" cy="1467105"/>
            <a:chOff x="2195736" y="1775156"/>
            <a:chExt cx="4608512" cy="1467105"/>
          </a:xfrm>
        </p:grpSpPr>
        <p:sp>
          <p:nvSpPr>
            <p:cNvPr id="36" name="Rettangolo 35"/>
            <p:cNvSpPr/>
            <p:nvPr/>
          </p:nvSpPr>
          <p:spPr>
            <a:xfrm>
              <a:off x="2195736" y="2472820"/>
              <a:ext cx="4608512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sz="4400" b="1" dirty="0">
                  <a:solidFill>
                    <a:srgbClr val="8A67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 = H ∙ (V ∙ E) </a:t>
              </a:r>
            </a:p>
          </p:txBody>
        </p:sp>
        <p:cxnSp>
          <p:nvCxnSpPr>
            <p:cNvPr id="37" name="Connettore 2 36"/>
            <p:cNvCxnSpPr/>
            <p:nvPr/>
          </p:nvCxnSpPr>
          <p:spPr>
            <a:xfrm flipV="1">
              <a:off x="2949684" y="1930624"/>
              <a:ext cx="0" cy="648072"/>
            </a:xfrm>
            <a:prstGeom prst="straightConnector1">
              <a:avLst/>
            </a:prstGeom>
            <a:ln w="41275">
              <a:solidFill>
                <a:srgbClr val="8A6B54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ttore 2 37"/>
            <p:cNvCxnSpPr/>
            <p:nvPr/>
          </p:nvCxnSpPr>
          <p:spPr>
            <a:xfrm flipV="1">
              <a:off x="5868144" y="1775156"/>
              <a:ext cx="0" cy="792088"/>
            </a:xfrm>
            <a:prstGeom prst="straightConnector1">
              <a:avLst/>
            </a:prstGeom>
            <a:ln w="41275">
              <a:solidFill>
                <a:srgbClr val="8A6B54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9" name="Connettore 2 38"/>
          <p:cNvCxnSpPr/>
          <p:nvPr/>
        </p:nvCxnSpPr>
        <p:spPr>
          <a:xfrm flipH="1">
            <a:off x="5029449" y="3573016"/>
            <a:ext cx="15517" cy="300527"/>
          </a:xfrm>
          <a:prstGeom prst="straightConnector1">
            <a:avLst/>
          </a:prstGeom>
          <a:ln w="41275">
            <a:solidFill>
              <a:srgbClr val="8A6B5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2" descr="Home, Casa, Inizio, Tetto, Home Page, Icon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736" y="4390460"/>
            <a:ext cx="540000" cy="55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Home, Casa, Inizio, Tetto, Home Page, Icon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776" y="4174436"/>
            <a:ext cx="540000" cy="55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Home, Casa, Inizio, Tetto, Home Page, Icon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824" y="4224516"/>
            <a:ext cx="540000" cy="55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Home, Casa, Inizio, Tetto, Home Page, Icon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760" y="4390460"/>
            <a:ext cx="540000" cy="55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Home, Casa, Inizio, Tetto, Home Page, Icon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800" y="4387964"/>
            <a:ext cx="540000" cy="55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Home, Casa, Inizio, Tetto, Home Page, Icon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692" y="4390508"/>
            <a:ext cx="540000" cy="55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9" name="Connettore 1 48"/>
          <p:cNvCxnSpPr/>
          <p:nvPr/>
        </p:nvCxnSpPr>
        <p:spPr>
          <a:xfrm flipV="1">
            <a:off x="3317736" y="4585622"/>
            <a:ext cx="0" cy="334606"/>
          </a:xfrm>
          <a:prstGeom prst="line">
            <a:avLst/>
          </a:prstGeom>
          <a:ln w="107950">
            <a:solidFill>
              <a:srgbClr val="9274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9"/>
          <p:cNvGrpSpPr/>
          <p:nvPr/>
        </p:nvGrpSpPr>
        <p:grpSpPr>
          <a:xfrm>
            <a:off x="0" y="0"/>
            <a:ext cx="9144000" cy="1006128"/>
            <a:chOff x="0" y="0"/>
            <a:chExt cx="9144000" cy="1006128"/>
          </a:xfrm>
        </p:grpSpPr>
        <p:sp>
          <p:nvSpPr>
            <p:cNvPr id="11" name="Rettangolo 10"/>
            <p:cNvSpPr/>
            <p:nvPr/>
          </p:nvSpPr>
          <p:spPr>
            <a:xfrm>
              <a:off x="0" y="0"/>
              <a:ext cx="9144000" cy="10002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Torino, 12 maggio 2023</a:t>
              </a:r>
              <a:endParaRPr lang="it-IT" sz="900" b="1" dirty="0">
                <a:solidFill>
                  <a:schemeClr val="bg1"/>
                </a:solidFill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Aula Vallauri - INRIM - C.so Massimo D'Azeglio 42</a:t>
              </a: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 Convegno Nazionale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Geologia Ambientale in 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Piemonte e Valle d’Aosta </a:t>
              </a:r>
              <a:endParaRPr lang="it-IT" sz="1600" dirty="0">
                <a:solidFill>
                  <a:schemeClr val="bg1"/>
                </a:solidFill>
              </a:endParaRPr>
            </a:p>
          </p:txBody>
        </p:sp>
        <p:pic>
          <p:nvPicPr>
            <p:cNvPr id="12" name="Immagine 11" descr="Logo_DST_UNITO_Col_Carta_Intestata.ti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712" y="82724"/>
              <a:ext cx="836712" cy="8367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2" descr="SIGEA APS - GEOSMARTCAMPU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1966" y="142032"/>
              <a:ext cx="1080120" cy="705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GEOTERMIA A BASSA ENTALPIA E GEOSCAMBI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4352" y="25400"/>
              <a:ext cx="976368" cy="980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8" descr="Geologivda.it - Ordine dei Geologi della Valle d'Aosta - Albo iscritti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7886" y="95424"/>
              <a:ext cx="3239344" cy="723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10" descr="http://media-s3.blogosfere.it/cronacaeattualita/images/alluvione.jpg"/>
          <p:cNvPicPr>
            <a:picLocks noChangeAspect="1" noChangeArrowheads="1"/>
          </p:cNvPicPr>
          <p:nvPr/>
        </p:nvPicPr>
        <p:blipFill rotWithShape="1">
          <a:blip r:embed="rId6" cstate="print"/>
          <a:srcRect t="6360" b="10367"/>
          <a:stretch/>
        </p:blipFill>
        <p:spPr bwMode="auto">
          <a:xfrm>
            <a:off x="1231050" y="2013750"/>
            <a:ext cx="6650214" cy="420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9"/>
          <p:cNvGrpSpPr/>
          <p:nvPr/>
        </p:nvGrpSpPr>
        <p:grpSpPr>
          <a:xfrm>
            <a:off x="0" y="0"/>
            <a:ext cx="9144000" cy="1006128"/>
            <a:chOff x="0" y="0"/>
            <a:chExt cx="9144000" cy="1006128"/>
          </a:xfrm>
        </p:grpSpPr>
        <p:sp>
          <p:nvSpPr>
            <p:cNvPr id="11" name="Rettangolo 10"/>
            <p:cNvSpPr/>
            <p:nvPr/>
          </p:nvSpPr>
          <p:spPr>
            <a:xfrm>
              <a:off x="0" y="0"/>
              <a:ext cx="9144000" cy="10002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Torino, 12 maggio 2023</a:t>
              </a:r>
              <a:endParaRPr lang="it-IT" sz="900" b="1" dirty="0">
                <a:solidFill>
                  <a:schemeClr val="bg1"/>
                </a:solidFill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Aula Vallauri - INRIM - C.so Massimo D'Azeglio 42</a:t>
              </a: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 Convegno Nazionale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Geologia Ambientale in 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Piemonte e Valle d’Aosta </a:t>
              </a:r>
              <a:endParaRPr lang="it-IT" sz="1600" dirty="0">
                <a:solidFill>
                  <a:schemeClr val="bg1"/>
                </a:solidFill>
              </a:endParaRPr>
            </a:p>
          </p:txBody>
        </p:sp>
        <p:pic>
          <p:nvPicPr>
            <p:cNvPr id="12" name="Immagine 11" descr="Logo_DST_UNITO_Col_Carta_Intestata.ti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712" y="82724"/>
              <a:ext cx="836712" cy="8367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2" descr="SIGEA APS - GEOSMARTCAMPU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1966" y="142032"/>
              <a:ext cx="1080120" cy="705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GEOTERMIA A BASSA ENTALPIA E GEOSCAMBI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4352" y="25400"/>
              <a:ext cx="976368" cy="980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8" descr="Geologivda.it - Ordine dei Geologi della Valle d'Aosta - Albo iscritti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7886" y="95424"/>
              <a:ext cx="3239344" cy="723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8" descr="Risultati immagini per alluvione moden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1600" y="1857406"/>
            <a:ext cx="7200000" cy="4518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9"/>
          <p:cNvGrpSpPr/>
          <p:nvPr/>
        </p:nvGrpSpPr>
        <p:grpSpPr>
          <a:xfrm>
            <a:off x="0" y="0"/>
            <a:ext cx="9144000" cy="1006128"/>
            <a:chOff x="0" y="0"/>
            <a:chExt cx="9144000" cy="1006128"/>
          </a:xfrm>
        </p:grpSpPr>
        <p:sp>
          <p:nvSpPr>
            <p:cNvPr id="11" name="Rettangolo 10"/>
            <p:cNvSpPr/>
            <p:nvPr/>
          </p:nvSpPr>
          <p:spPr>
            <a:xfrm>
              <a:off x="0" y="0"/>
              <a:ext cx="9144000" cy="10002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Torino, 12 maggio 2023</a:t>
              </a:r>
              <a:endParaRPr lang="it-IT" sz="900" b="1" dirty="0">
                <a:solidFill>
                  <a:schemeClr val="bg1"/>
                </a:solidFill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Aula Vallauri - INRIM - C.so Massimo D'Azeglio 42</a:t>
              </a: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 Convegno Nazionale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Geologia Ambientale in 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Piemonte e Valle d’Aosta </a:t>
              </a:r>
              <a:endParaRPr lang="it-IT" sz="1600" dirty="0">
                <a:solidFill>
                  <a:schemeClr val="bg1"/>
                </a:solidFill>
              </a:endParaRPr>
            </a:p>
          </p:txBody>
        </p:sp>
        <p:pic>
          <p:nvPicPr>
            <p:cNvPr id="12" name="Immagine 11" descr="Logo_DST_UNITO_Col_Carta_Intestata.ti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712" y="82724"/>
              <a:ext cx="836712" cy="8367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2" descr="SIGEA APS - GEOSMARTCAMPU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1966" y="142032"/>
              <a:ext cx="1080120" cy="705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GEOTERMIA A BASSA ENTALPIA E GEOSCAMBI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4352" y="25400"/>
              <a:ext cx="976368" cy="980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8" descr="Geologivda.it - Ordine dei Geologi della Valle d'Aosta - Albo iscritti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7886" y="95424"/>
              <a:ext cx="3239344" cy="723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2" descr="Risultati immagini per atto di compravendita pericolosità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399" y="3765037"/>
            <a:ext cx="3816424" cy="2544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Risultati immagini per ape compravendit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138" y="3816374"/>
            <a:ext cx="3833239" cy="2492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tangolo 9"/>
          <p:cNvSpPr/>
          <p:nvPr/>
        </p:nvSpPr>
        <p:spPr>
          <a:xfrm>
            <a:off x="0" y="1844824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dirty="0">
                <a:solidFill>
                  <a:schemeClr val="bg1"/>
                </a:solidFill>
                <a:cs typeface="Arial" panose="020B0604020202020204" pitchFamily="34" charset="0"/>
              </a:rPr>
              <a:t>Auspicabile l’introduzione negli atti di compravendita di un </a:t>
            </a:r>
            <a:r>
              <a:rPr lang="it-IT" sz="2800" b="1" dirty="0">
                <a:solidFill>
                  <a:schemeClr val="bg1"/>
                </a:solidFill>
                <a:cs typeface="Arial" panose="020B0604020202020204" pitchFamily="34" charset="0"/>
              </a:rPr>
              <a:t>Attestato di Pericolosità Geologica</a:t>
            </a:r>
            <a:r>
              <a:rPr lang="it-IT" sz="2800" dirty="0">
                <a:solidFill>
                  <a:schemeClr val="bg1"/>
                </a:solidFill>
                <a:cs typeface="Arial" panose="020B0604020202020204" pitchFamily="34" charset="0"/>
              </a:rPr>
              <a:t>, allo stesso modo dell’</a:t>
            </a:r>
            <a:r>
              <a:rPr lang="it-IT" sz="2800" b="1" dirty="0">
                <a:solidFill>
                  <a:schemeClr val="bg1"/>
                </a:solidFill>
                <a:cs typeface="Arial" panose="020B0604020202020204" pitchFamily="34" charset="0"/>
              </a:rPr>
              <a:t>Attestato di Prestazione Energetica</a:t>
            </a:r>
            <a:r>
              <a:rPr lang="it-IT" sz="2800" dirty="0">
                <a:solidFill>
                  <a:schemeClr val="bg1"/>
                </a:solidFill>
                <a:cs typeface="Arial" panose="020B0604020202020204" pitchFamily="34" charset="0"/>
              </a:rPr>
              <a:t>. 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9"/>
          <p:cNvGrpSpPr/>
          <p:nvPr/>
        </p:nvGrpSpPr>
        <p:grpSpPr>
          <a:xfrm>
            <a:off x="0" y="0"/>
            <a:ext cx="9144000" cy="1006128"/>
            <a:chOff x="0" y="0"/>
            <a:chExt cx="9144000" cy="1006128"/>
          </a:xfrm>
        </p:grpSpPr>
        <p:sp>
          <p:nvSpPr>
            <p:cNvPr id="11" name="Rettangolo 10"/>
            <p:cNvSpPr/>
            <p:nvPr/>
          </p:nvSpPr>
          <p:spPr>
            <a:xfrm>
              <a:off x="0" y="0"/>
              <a:ext cx="9144000" cy="10002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Torino, 12 maggio 2023</a:t>
              </a:r>
              <a:endParaRPr lang="it-IT" sz="900" b="1" dirty="0">
                <a:solidFill>
                  <a:schemeClr val="bg1"/>
                </a:solidFill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Aula Vallauri - INRIM - C.so Massimo D'Azeglio 42</a:t>
              </a: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 Convegno Nazionale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Geologia Ambientale in 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Piemonte e Valle d’Aosta </a:t>
              </a:r>
              <a:endParaRPr lang="it-IT" sz="1600" dirty="0">
                <a:solidFill>
                  <a:schemeClr val="bg1"/>
                </a:solidFill>
              </a:endParaRPr>
            </a:p>
          </p:txBody>
        </p:sp>
        <p:pic>
          <p:nvPicPr>
            <p:cNvPr id="12" name="Immagine 11" descr="Logo_DST_UNITO_Col_Carta_Intestata.ti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712" y="82724"/>
              <a:ext cx="836712" cy="8367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2" descr="SIGEA APS - GEOSMARTCAMPU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1966" y="142032"/>
              <a:ext cx="1080120" cy="705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GEOTERMIA A BASSA ENTALPIA E GEOSCAMBI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4352" y="25400"/>
              <a:ext cx="976368" cy="980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8" descr="Geologivda.it - Ordine dei Geologi della Valle d'Aosta - Albo iscritti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7886" y="95424"/>
              <a:ext cx="3239344" cy="723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ttangolo 7"/>
          <p:cNvSpPr/>
          <p:nvPr/>
        </p:nvSpPr>
        <p:spPr>
          <a:xfrm>
            <a:off x="0" y="3113092"/>
            <a:ext cx="9144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6600" b="1" i="1" dirty="0">
                <a:solidFill>
                  <a:schemeClr val="bg1"/>
                </a:solidFill>
                <a:cs typeface="Arial" panose="020B0604020202020204" pitchFamily="34" charset="0"/>
              </a:rPr>
              <a:t>Grazie per l’attenzione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9"/>
          <p:cNvGrpSpPr/>
          <p:nvPr/>
        </p:nvGrpSpPr>
        <p:grpSpPr>
          <a:xfrm>
            <a:off x="0" y="0"/>
            <a:ext cx="9144000" cy="1006128"/>
            <a:chOff x="0" y="0"/>
            <a:chExt cx="9144000" cy="1006128"/>
          </a:xfrm>
        </p:grpSpPr>
        <p:sp>
          <p:nvSpPr>
            <p:cNvPr id="11" name="Rettangolo 10"/>
            <p:cNvSpPr/>
            <p:nvPr/>
          </p:nvSpPr>
          <p:spPr>
            <a:xfrm>
              <a:off x="0" y="0"/>
              <a:ext cx="9144000" cy="10002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Torino, 12 maggio 2023</a:t>
              </a:r>
              <a:endParaRPr lang="it-IT" sz="900" b="1" dirty="0">
                <a:solidFill>
                  <a:schemeClr val="bg1"/>
                </a:solidFill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Aula Vallauri - INRIM - C.so Massimo D'Azeglio 42</a:t>
              </a: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 Convegno Nazionale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Geologia Ambientale in 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Piemonte e Valle d’Aosta </a:t>
              </a:r>
              <a:endParaRPr lang="it-IT" sz="1600" dirty="0">
                <a:solidFill>
                  <a:schemeClr val="bg1"/>
                </a:solidFill>
              </a:endParaRPr>
            </a:p>
          </p:txBody>
        </p:sp>
        <p:pic>
          <p:nvPicPr>
            <p:cNvPr id="12" name="Immagine 11" descr="Logo_DST_UNITO_Col_Carta_Intestata.ti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712" y="82724"/>
              <a:ext cx="836712" cy="8367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2" descr="SIGEA APS - GEOSMARTCAMPU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1966" y="142032"/>
              <a:ext cx="1080120" cy="705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GEOTERMIA A BASSA ENTALPIA E GEOSCAMBI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4352" y="25400"/>
              <a:ext cx="976368" cy="980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8" descr="Geologivda.it - Ordine dei Geologi della Valle d'Aosta - Albo iscritti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7886" y="95424"/>
              <a:ext cx="3239344" cy="723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6" descr="LISIMETR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327" y="1772816"/>
            <a:ext cx="6296025" cy="364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tangolo 9"/>
          <p:cNvSpPr/>
          <p:nvPr/>
        </p:nvSpPr>
        <p:spPr>
          <a:xfrm>
            <a:off x="0" y="5657671"/>
            <a:ext cx="9144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00" b="1" dirty="0">
                <a:solidFill>
                  <a:schemeClr val="bg1"/>
                </a:solidFill>
                <a:cs typeface="Arial" panose="020B0604020202020204" pitchFamily="34" charset="0"/>
              </a:rPr>
              <a:t>Formula di Coutagne:  </a:t>
            </a:r>
            <a:r>
              <a:rPr lang="it-IT" sz="2000" b="1" dirty="0" err="1">
                <a:solidFill>
                  <a:schemeClr val="bg1"/>
                </a:solidFill>
                <a:cs typeface="Arial" panose="020B0604020202020204" pitchFamily="34" charset="0"/>
              </a:rPr>
              <a:t>E</a:t>
            </a:r>
            <a:r>
              <a:rPr lang="it-IT" sz="2000" b="1" baseline="-25000" dirty="0" err="1">
                <a:solidFill>
                  <a:schemeClr val="bg1"/>
                </a:solidFill>
                <a:cs typeface="Arial" panose="020B0604020202020204" pitchFamily="34" charset="0"/>
              </a:rPr>
              <a:t>r</a:t>
            </a:r>
            <a:r>
              <a:rPr lang="it-IT" sz="2000" b="1" dirty="0">
                <a:solidFill>
                  <a:schemeClr val="bg1"/>
                </a:solidFill>
                <a:cs typeface="Arial" panose="020B0604020202020204" pitchFamily="34" charset="0"/>
              </a:rPr>
              <a:t> = P- λP</a:t>
            </a:r>
            <a:r>
              <a:rPr lang="it-IT" sz="2000" b="1" baseline="30000" dirty="0">
                <a:solidFill>
                  <a:schemeClr val="bg1"/>
                </a:solidFill>
                <a:cs typeface="Arial" panose="020B0604020202020204" pitchFamily="34" charset="0"/>
              </a:rPr>
              <a:t>2</a:t>
            </a:r>
            <a:r>
              <a:rPr lang="it-IT" sz="2000" b="1" dirty="0">
                <a:solidFill>
                  <a:schemeClr val="bg1"/>
                </a:solidFill>
                <a:cs typeface="Arial" panose="020B0604020202020204" pitchFamily="34" charset="0"/>
              </a:rPr>
              <a:t>   </a:t>
            </a:r>
            <a:r>
              <a:rPr lang="it-IT" b="1" dirty="0">
                <a:solidFill>
                  <a:schemeClr val="bg1"/>
                </a:solidFill>
                <a:cs typeface="Arial" panose="020B0604020202020204" pitchFamily="34" charset="0"/>
              </a:rPr>
              <a:t>dove λ = 1/(0,8 +0,14 T)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10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00" b="1" dirty="0">
                <a:solidFill>
                  <a:schemeClr val="bg1"/>
                </a:solidFill>
                <a:cs typeface="Arial" panose="020B0604020202020204" pitchFamily="34" charset="0"/>
              </a:rPr>
              <a:t>Formula di Turc: </a:t>
            </a:r>
            <a:r>
              <a:rPr lang="it-IT" sz="2000" b="1" dirty="0" err="1">
                <a:solidFill>
                  <a:schemeClr val="bg1"/>
                </a:solidFill>
                <a:cs typeface="Arial" panose="020B0604020202020204" pitchFamily="34" charset="0"/>
              </a:rPr>
              <a:t>E</a:t>
            </a:r>
            <a:r>
              <a:rPr lang="it-IT" sz="2000" b="1" baseline="-25000" dirty="0" err="1">
                <a:solidFill>
                  <a:schemeClr val="bg1"/>
                </a:solidFill>
                <a:cs typeface="Arial" panose="020B0604020202020204" pitchFamily="34" charset="0"/>
              </a:rPr>
              <a:t>r</a:t>
            </a:r>
            <a:r>
              <a:rPr lang="it-IT" sz="2000" b="1" dirty="0">
                <a:solidFill>
                  <a:schemeClr val="bg1"/>
                </a:solidFill>
                <a:cs typeface="Arial" panose="020B0604020202020204" pitchFamily="34" charset="0"/>
              </a:rPr>
              <a:t> = P/[0.9 + (P</a:t>
            </a:r>
            <a:r>
              <a:rPr lang="it-IT" sz="2000" b="1" baseline="30000" dirty="0">
                <a:solidFill>
                  <a:schemeClr val="bg1"/>
                </a:solidFill>
                <a:cs typeface="Arial" panose="020B0604020202020204" pitchFamily="34" charset="0"/>
              </a:rPr>
              <a:t>2</a:t>
            </a:r>
            <a:r>
              <a:rPr lang="it-IT" sz="2000" b="1" dirty="0">
                <a:solidFill>
                  <a:schemeClr val="bg1"/>
                </a:solidFill>
                <a:cs typeface="Arial" panose="020B0604020202020204" pitchFamily="34" charset="0"/>
              </a:rPr>
              <a:t>/L</a:t>
            </a:r>
            <a:r>
              <a:rPr lang="it-IT" sz="2000" b="1" baseline="30000" dirty="0">
                <a:solidFill>
                  <a:schemeClr val="bg1"/>
                </a:solidFill>
                <a:cs typeface="Arial" panose="020B0604020202020204" pitchFamily="34" charset="0"/>
              </a:rPr>
              <a:t>2</a:t>
            </a:r>
            <a:r>
              <a:rPr lang="it-IT" sz="2000" b="1" dirty="0">
                <a:solidFill>
                  <a:schemeClr val="bg1"/>
                </a:solidFill>
                <a:cs typeface="Arial" panose="020B0604020202020204" pitchFamily="34" charset="0"/>
              </a:rPr>
              <a:t>)]</a:t>
            </a:r>
            <a:r>
              <a:rPr lang="it-IT" sz="2000" b="1" baseline="30000" dirty="0">
                <a:solidFill>
                  <a:schemeClr val="bg1"/>
                </a:solidFill>
                <a:cs typeface="Arial" panose="020B0604020202020204" pitchFamily="34" charset="0"/>
              </a:rPr>
              <a:t>1/2     </a:t>
            </a:r>
            <a:r>
              <a:rPr lang="it-IT" b="1" dirty="0">
                <a:solidFill>
                  <a:schemeClr val="bg1"/>
                </a:solidFill>
                <a:cs typeface="Arial" panose="020B0604020202020204" pitchFamily="34" charset="0"/>
              </a:rPr>
              <a:t>dove L = 300 + 25 T + 0.05 T</a:t>
            </a:r>
            <a:r>
              <a:rPr lang="it-IT" b="1" baseline="30000" dirty="0">
                <a:solidFill>
                  <a:schemeClr val="bg1"/>
                </a:solidFill>
                <a:cs typeface="Arial" panose="020B0604020202020204" pitchFamily="34" charset="0"/>
              </a:rPr>
              <a:t>3</a:t>
            </a:r>
            <a:r>
              <a:rPr lang="it-IT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16" name="Rettangolo 15"/>
          <p:cNvSpPr/>
          <p:nvPr/>
        </p:nvSpPr>
        <p:spPr>
          <a:xfrm>
            <a:off x="0" y="1239143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</a:rPr>
              <a:t>EVAPOTRASPIRAZIONE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BC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Mappa: Rappresentazione tridimensionale (in basso) e tramite isoiete (in alto) della precipitazione cumulata annua media nel periodo 1957-2009 sul Piemonte e Val d'Aosta"/>
          <p:cNvPicPr>
            <a:picLocks noChangeAspect="1" noChangeArrowheads="1"/>
          </p:cNvPicPr>
          <p:nvPr/>
        </p:nvPicPr>
        <p:blipFill>
          <a:blip r:embed="rId2" cstate="print"/>
          <a:srcRect l="5074" t="9000" r="3599" b="4001"/>
          <a:stretch>
            <a:fillRect/>
          </a:stretch>
        </p:blipFill>
        <p:spPr bwMode="auto">
          <a:xfrm>
            <a:off x="251521" y="1233256"/>
            <a:ext cx="4189655" cy="4500000"/>
          </a:xfrm>
          <a:prstGeom prst="rect">
            <a:avLst/>
          </a:prstGeom>
          <a:noFill/>
        </p:spPr>
      </p:pic>
      <p:grpSp>
        <p:nvGrpSpPr>
          <p:cNvPr id="2" name="Gruppo 9"/>
          <p:cNvGrpSpPr/>
          <p:nvPr/>
        </p:nvGrpSpPr>
        <p:grpSpPr>
          <a:xfrm>
            <a:off x="0" y="0"/>
            <a:ext cx="9144000" cy="1006128"/>
            <a:chOff x="0" y="0"/>
            <a:chExt cx="9144000" cy="1006128"/>
          </a:xfrm>
        </p:grpSpPr>
        <p:sp>
          <p:nvSpPr>
            <p:cNvPr id="11" name="Rettangolo 10"/>
            <p:cNvSpPr/>
            <p:nvPr/>
          </p:nvSpPr>
          <p:spPr>
            <a:xfrm>
              <a:off x="0" y="0"/>
              <a:ext cx="9144000" cy="10002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Torino, 12 maggio 2023</a:t>
              </a:r>
              <a:endParaRPr lang="it-IT" sz="900" b="1" dirty="0">
                <a:solidFill>
                  <a:schemeClr val="bg1"/>
                </a:solidFill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Aula Vallauri - INRIM - C.so Massimo D'Azeglio 42</a:t>
              </a: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 Convegno Nazionale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Geologia Ambientale in 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Piemonte e Valle d’Aosta </a:t>
              </a:r>
              <a:endParaRPr lang="it-IT" sz="1600" dirty="0">
                <a:solidFill>
                  <a:schemeClr val="bg1"/>
                </a:solidFill>
              </a:endParaRPr>
            </a:p>
          </p:txBody>
        </p:sp>
        <p:pic>
          <p:nvPicPr>
            <p:cNvPr id="12" name="Immagine 11" descr="Logo_DST_UNITO_Col_Carta_Intestata.ti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712" y="82724"/>
              <a:ext cx="836712" cy="8367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2" descr="SIGEA APS - GEOSMARTCAMPUS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1966" y="142032"/>
              <a:ext cx="1080120" cy="705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GEOTERMIA A BASSA ENTALPIA E GEOSCAMBIO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4352" y="25400"/>
              <a:ext cx="976368" cy="980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8" descr="Geologivda.it - Ordine dei Geologi della Valle d'Aosta - Albo iscritti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7886" y="95424"/>
              <a:ext cx="3239344" cy="723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Rettangolo 9"/>
          <p:cNvSpPr/>
          <p:nvPr/>
        </p:nvSpPr>
        <p:spPr>
          <a:xfrm>
            <a:off x="251520" y="5736158"/>
            <a:ext cx="42484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b="1" i="1" dirty="0">
                <a:solidFill>
                  <a:schemeClr val="bg1"/>
                </a:solidFill>
                <a:ea typeface="Times New Roman"/>
                <a:cs typeface="Arial" pitchFamily="34" charset="0"/>
              </a:rPr>
              <a:t>Rappresentazione tridimensionale (in basso) e tramite isoiete (in alto) della precipitazione cumulata annua media nel periodo 1957-2009 sul Piemonte e Val d'Aosta</a:t>
            </a:r>
          </a:p>
        </p:txBody>
      </p:sp>
      <p:sp>
        <p:nvSpPr>
          <p:cNvPr id="16" name="Rettangolo 15"/>
          <p:cNvSpPr/>
          <p:nvPr/>
        </p:nvSpPr>
        <p:spPr>
          <a:xfrm>
            <a:off x="4860032" y="5736158"/>
            <a:ext cx="41044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b="1" i="1" dirty="0">
                <a:solidFill>
                  <a:schemeClr val="bg1"/>
                </a:solidFill>
                <a:ea typeface="Times New Roman"/>
                <a:cs typeface="Arial" pitchFamily="34" charset="0"/>
              </a:rPr>
              <a:t>Rappresentazione tridimensionale (in alto) e tramite isoterme (in basso) della temperatura media annua media nel periodo 1957-2009 sul Piemonte e Val d'Aosta</a:t>
            </a:r>
          </a:p>
        </p:txBody>
      </p:sp>
      <p:grpSp>
        <p:nvGrpSpPr>
          <p:cNvPr id="4" name="Gruppo 3"/>
          <p:cNvGrpSpPr/>
          <p:nvPr/>
        </p:nvGrpSpPr>
        <p:grpSpPr>
          <a:xfrm>
            <a:off x="5034854" y="1233256"/>
            <a:ext cx="3801724" cy="4500000"/>
            <a:chOff x="5034854" y="1233256"/>
            <a:chExt cx="3801724" cy="4500000"/>
          </a:xfrm>
        </p:grpSpPr>
        <p:pic>
          <p:nvPicPr>
            <p:cNvPr id="17410" name="Picture 2" descr="Mappa: Rappresentazione tridimensionale (in alto) e tramite isoterme (in basso) della temperatura media annua media nel periodo 1957-2009 sul Piemonte e Val d'Aosta"/>
            <p:cNvPicPr>
              <a:picLocks noChangeAspect="1" noChangeArrowheads="1"/>
            </p:cNvPicPr>
            <p:nvPr/>
          </p:nvPicPr>
          <p:blipFill>
            <a:blip r:embed="rId7" cstate="print"/>
            <a:srcRect l="5742" t="9000" b="4001"/>
            <a:stretch>
              <a:fillRect/>
            </a:stretch>
          </p:blipFill>
          <p:spPr bwMode="auto">
            <a:xfrm>
              <a:off x="5034854" y="1233256"/>
              <a:ext cx="3801724" cy="4500000"/>
            </a:xfrm>
            <a:prstGeom prst="rect">
              <a:avLst/>
            </a:prstGeom>
            <a:noFill/>
          </p:spPr>
        </p:pic>
        <p:sp>
          <p:nvSpPr>
            <p:cNvPr id="3" name="CasellaDiTesto 2"/>
            <p:cNvSpPr txBox="1"/>
            <p:nvPr/>
          </p:nvSpPr>
          <p:spPr>
            <a:xfrm>
              <a:off x="6300192" y="1268760"/>
              <a:ext cx="57606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800" b="1" dirty="0"/>
                <a:t>&lt;-10°C</a:t>
              </a:r>
            </a:p>
          </p:txBody>
        </p:sp>
        <p:sp>
          <p:nvSpPr>
            <p:cNvPr id="19" name="CasellaDiTesto 18"/>
            <p:cNvSpPr txBox="1"/>
            <p:nvPr/>
          </p:nvSpPr>
          <p:spPr>
            <a:xfrm>
              <a:off x="8244408" y="2420888"/>
              <a:ext cx="57606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800" b="1" dirty="0"/>
                <a:t>&gt;15°C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927209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9"/>
          <p:cNvGrpSpPr/>
          <p:nvPr/>
        </p:nvGrpSpPr>
        <p:grpSpPr>
          <a:xfrm>
            <a:off x="0" y="0"/>
            <a:ext cx="9144000" cy="1006128"/>
            <a:chOff x="0" y="0"/>
            <a:chExt cx="9144000" cy="1006128"/>
          </a:xfrm>
        </p:grpSpPr>
        <p:sp>
          <p:nvSpPr>
            <p:cNvPr id="11" name="Rettangolo 10"/>
            <p:cNvSpPr/>
            <p:nvPr/>
          </p:nvSpPr>
          <p:spPr>
            <a:xfrm>
              <a:off x="0" y="0"/>
              <a:ext cx="9144000" cy="10002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Torino, 12 maggio 2023</a:t>
              </a:r>
              <a:endParaRPr lang="it-IT" sz="900" b="1" dirty="0">
                <a:solidFill>
                  <a:schemeClr val="bg1"/>
                </a:solidFill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Aula Vallauri - INRIM - C.so Massimo D'Azeglio 42</a:t>
              </a: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 Convegno Nazionale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Geologia Ambientale in 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Piemonte e Valle d’Aosta </a:t>
              </a:r>
              <a:endParaRPr lang="it-IT" sz="1600" dirty="0">
                <a:solidFill>
                  <a:schemeClr val="bg1"/>
                </a:solidFill>
              </a:endParaRPr>
            </a:p>
          </p:txBody>
        </p:sp>
        <p:pic>
          <p:nvPicPr>
            <p:cNvPr id="12" name="Immagine 11" descr="Logo_DST_UNITO_Col_Carta_Intestata.ti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712" y="82724"/>
              <a:ext cx="836712" cy="8367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2" descr="SIGEA APS - GEOSMARTCAMPU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1966" y="142032"/>
              <a:ext cx="1080120" cy="705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GEOTERMIA A BASSA ENTALPIA E GEOSCAMBI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4352" y="25400"/>
              <a:ext cx="976368" cy="980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8" descr="Geologivda.it - Ordine dei Geologi della Valle d'Aosta - Albo iscritti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7886" y="95424"/>
              <a:ext cx="3239344" cy="723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ettangolo 8"/>
          <p:cNvSpPr/>
          <p:nvPr/>
        </p:nvSpPr>
        <p:spPr>
          <a:xfrm>
            <a:off x="0" y="1445875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</a:rPr>
              <a:t>RISORSE IDRICHE</a:t>
            </a:r>
          </a:p>
          <a:p>
            <a:pPr algn="ctr"/>
            <a:r>
              <a:rPr lang="it-IT" sz="2400" b="1" dirty="0">
                <a:solidFill>
                  <a:schemeClr val="bg1"/>
                </a:solidFill>
              </a:rPr>
              <a:t>SUPERFICIALI O SOTTERRANEE?</a:t>
            </a:r>
          </a:p>
        </p:txBody>
      </p:sp>
      <p:pic>
        <p:nvPicPr>
          <p:cNvPr id="16" name="Picture 2" descr="emoticon dubbioso - Campersereno - Assicurazione Camp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645145"/>
            <a:ext cx="526307" cy="48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roduct-imag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" t="65341" r="51805" b="320"/>
          <a:stretch/>
        </p:blipFill>
        <p:spPr bwMode="auto">
          <a:xfrm>
            <a:off x="755576" y="2996952"/>
            <a:ext cx="3458121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Spugna Assorbente Idrofila : Amazon.it: Prima infanzi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996952"/>
            <a:ext cx="3456384" cy="261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5824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9"/>
          <p:cNvGrpSpPr/>
          <p:nvPr/>
        </p:nvGrpSpPr>
        <p:grpSpPr>
          <a:xfrm>
            <a:off x="0" y="0"/>
            <a:ext cx="9144000" cy="1006128"/>
            <a:chOff x="0" y="0"/>
            <a:chExt cx="9144000" cy="1006128"/>
          </a:xfrm>
        </p:grpSpPr>
        <p:sp>
          <p:nvSpPr>
            <p:cNvPr id="11" name="Rettangolo 10"/>
            <p:cNvSpPr/>
            <p:nvPr/>
          </p:nvSpPr>
          <p:spPr>
            <a:xfrm>
              <a:off x="0" y="0"/>
              <a:ext cx="9144000" cy="10002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Torino, 12 maggio 2023</a:t>
              </a:r>
              <a:endParaRPr lang="it-IT" sz="900" b="1" dirty="0">
                <a:solidFill>
                  <a:schemeClr val="bg1"/>
                </a:solidFill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Aula Vallauri - INRIM - C.so Massimo D'Azeglio 42</a:t>
              </a:r>
            </a:p>
            <a:p>
              <a:pPr algn="ctr">
                <a:spcAft>
                  <a:spcPts val="0"/>
                </a:spcAft>
              </a:pPr>
              <a:r>
                <a:rPr lang="it-IT" sz="900" b="1" dirty="0">
                  <a:solidFill>
                    <a:schemeClr val="bg1"/>
                  </a:solidFill>
                  <a:ea typeface="Times New Roman"/>
                </a:rPr>
                <a:t> Convegno Nazionale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Geologia Ambientale in 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  <a:ea typeface="Times New Roman"/>
                  <a:cs typeface="Times New Roman"/>
                </a:rPr>
                <a:t>Piemonte e Valle d’Aosta </a:t>
              </a:r>
              <a:endParaRPr lang="it-IT" sz="1600" dirty="0">
                <a:solidFill>
                  <a:schemeClr val="bg1"/>
                </a:solidFill>
              </a:endParaRPr>
            </a:p>
          </p:txBody>
        </p:sp>
        <p:pic>
          <p:nvPicPr>
            <p:cNvPr id="12" name="Immagine 11" descr="Logo_DST_UNITO_Col_Carta_Intestata.ti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712" y="82724"/>
              <a:ext cx="836712" cy="8367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2" descr="SIGEA APS - GEOSMARTCAMPU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1966" y="142032"/>
              <a:ext cx="1080120" cy="705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GEOTERMIA A BASSA ENTALPIA E GEOSCAMBI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4352" y="25400"/>
              <a:ext cx="976368" cy="980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8" descr="Geologivda.it - Ordine dei Geologi della Valle d'Aosta - Albo iscritti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7886" y="95424"/>
              <a:ext cx="3239344" cy="723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55" descr="GRAFICO PER LA VALUTAZIONE DEL CIP PER ROCCE AFFIORANTI - CIVITA P"/>
          <p:cNvPicPr>
            <a:picLocks noChangeAspect="1" noChangeArrowheads="1"/>
          </p:cNvPicPr>
          <p:nvPr/>
        </p:nvPicPr>
        <p:blipFill>
          <a:blip r:embed="rId6" cstate="print"/>
          <a:srcRect b="7174"/>
          <a:stretch>
            <a:fillRect/>
          </a:stretch>
        </p:blipFill>
        <p:spPr bwMode="auto">
          <a:xfrm>
            <a:off x="1475656" y="1196752"/>
            <a:ext cx="6194425" cy="5592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1863</TotalTime>
  <Words>1928</Words>
  <Application>Microsoft Office PowerPoint</Application>
  <PresentationFormat>Presentazione su schermo (4:3)</PresentationFormat>
  <Paragraphs>361</Paragraphs>
  <Slides>56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56</vt:i4>
      </vt:variant>
    </vt:vector>
  </HeadingPairs>
  <TitlesOfParts>
    <vt:vector size="61" baseType="lpstr">
      <vt:lpstr>Arial</vt:lpstr>
      <vt:lpstr>Arial Black</vt:lpstr>
      <vt:lpstr>Calibri</vt:lpstr>
      <vt:lpstr>Times New Roman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lusien</dc:creator>
  <cp:lastModifiedBy>Home</cp:lastModifiedBy>
  <cp:revision>99</cp:revision>
  <dcterms:created xsi:type="dcterms:W3CDTF">2023-02-17T14:25:09Z</dcterms:created>
  <dcterms:modified xsi:type="dcterms:W3CDTF">2023-05-26T14:59:33Z</dcterms:modified>
</cp:coreProperties>
</file>